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4"/>
  </p:notesMasterIdLst>
  <p:sldIdLst>
    <p:sldId id="256" r:id="rId2"/>
    <p:sldId id="259" r:id="rId3"/>
    <p:sldId id="257" r:id="rId4"/>
    <p:sldId id="302" r:id="rId5"/>
    <p:sldId id="303" r:id="rId6"/>
    <p:sldId id="306" r:id="rId7"/>
    <p:sldId id="304" r:id="rId8"/>
    <p:sldId id="305" r:id="rId9"/>
    <p:sldId id="307" r:id="rId10"/>
    <p:sldId id="308" r:id="rId11"/>
    <p:sldId id="309" r:id="rId12"/>
    <p:sldId id="312" r:id="rId13"/>
    <p:sldId id="313" r:id="rId14"/>
    <p:sldId id="314" r:id="rId15"/>
    <p:sldId id="356" r:id="rId16"/>
    <p:sldId id="310" r:id="rId17"/>
    <p:sldId id="311" r:id="rId18"/>
    <p:sldId id="357" r:id="rId19"/>
    <p:sldId id="291" r:id="rId20"/>
    <p:sldId id="346" r:id="rId21"/>
    <p:sldId id="347" r:id="rId22"/>
    <p:sldId id="315" r:id="rId23"/>
    <p:sldId id="316" r:id="rId24"/>
    <p:sldId id="317" r:id="rId25"/>
    <p:sldId id="318" r:id="rId26"/>
    <p:sldId id="319" r:id="rId27"/>
    <p:sldId id="320" r:id="rId28"/>
    <p:sldId id="321" r:id="rId29"/>
    <p:sldId id="322" r:id="rId30"/>
    <p:sldId id="323" r:id="rId31"/>
    <p:sldId id="324" r:id="rId32"/>
    <p:sldId id="325" r:id="rId33"/>
    <p:sldId id="326" r:id="rId34"/>
    <p:sldId id="327" r:id="rId35"/>
    <p:sldId id="328" r:id="rId36"/>
    <p:sldId id="330" r:id="rId37"/>
    <p:sldId id="292" r:id="rId38"/>
    <p:sldId id="334" r:id="rId39"/>
    <p:sldId id="335" r:id="rId40"/>
    <p:sldId id="332" r:id="rId41"/>
    <p:sldId id="333" r:id="rId42"/>
    <p:sldId id="329" r:id="rId43"/>
    <p:sldId id="348" r:id="rId44"/>
    <p:sldId id="331" r:id="rId45"/>
    <p:sldId id="336" r:id="rId46"/>
    <p:sldId id="337" r:id="rId47"/>
    <p:sldId id="338" r:id="rId48"/>
    <p:sldId id="340" r:id="rId49"/>
    <p:sldId id="341" r:id="rId50"/>
    <p:sldId id="350" r:id="rId51"/>
    <p:sldId id="351" r:id="rId52"/>
    <p:sldId id="352" r:id="rId53"/>
    <p:sldId id="353" r:id="rId54"/>
    <p:sldId id="339" r:id="rId55"/>
    <p:sldId id="343" r:id="rId56"/>
    <p:sldId id="342" r:id="rId57"/>
    <p:sldId id="349" r:id="rId58"/>
    <p:sldId id="344" r:id="rId59"/>
    <p:sldId id="345" r:id="rId60"/>
    <p:sldId id="354" r:id="rId61"/>
    <p:sldId id="355" r:id="rId62"/>
    <p:sldId id="293" r:id="rId6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00"/>
    <a:srgbClr val="000000"/>
    <a:srgbClr val="F7F9F6"/>
    <a:srgbClr val="294F7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中度样式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90" autoAdjust="0"/>
    <p:restoredTop sz="94660"/>
  </p:normalViewPr>
  <p:slideViewPr>
    <p:cSldViewPr snapToGrid="0">
      <p:cViewPr>
        <p:scale>
          <a:sx n="83" d="100"/>
          <a:sy n="83" d="100"/>
        </p:scale>
        <p:origin x="64" y="5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D371F4-B49E-4375-B4EB-31B3EAF04CFE}" type="datetimeFigureOut">
              <a:rPr lang="zh-CN" altLang="en-US" smtClean="0"/>
              <a:t>2021/12/11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6B9276-3D5B-46B9-8FB9-3C5C11460D1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B9276-3D5B-46B9-8FB9-3C5C11460D11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B9276-3D5B-46B9-8FB9-3C5C11460D11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B9276-3D5B-46B9-8FB9-3C5C11460D11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B9276-3D5B-46B9-8FB9-3C5C11460D11}" type="slidenum">
              <a:rPr lang="zh-CN" altLang="en-US" smtClean="0"/>
              <a:t>19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B9276-3D5B-46B9-8FB9-3C5C11460D11}" type="slidenum">
              <a:rPr lang="zh-CN" altLang="en-US" smtClean="0"/>
              <a:t>37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B9276-3D5B-46B9-8FB9-3C5C11460D11}" type="slidenum">
              <a:rPr lang="zh-CN" altLang="en-US" smtClean="0"/>
              <a:t>62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4953B-A6FC-4252-9D65-5D435A04F887}" type="datetimeFigureOut">
              <a:rPr lang="zh-CN" altLang="en-US" smtClean="0"/>
              <a:t>2021/12/11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4953B-A6FC-4252-9D65-5D435A04F887}" type="datetimeFigureOut">
              <a:rPr lang="zh-CN" altLang="en-US" smtClean="0"/>
              <a:t>2021/12/11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4953B-A6FC-4252-9D65-5D435A04F887}" type="datetimeFigureOut">
              <a:rPr lang="zh-CN" altLang="en-US" smtClean="0"/>
              <a:t>2021/12/11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4953B-A6FC-4252-9D65-5D435A04F887}" type="datetimeFigureOut">
              <a:rPr lang="zh-CN" altLang="en-US" smtClean="0"/>
              <a:t>2021/12/11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4953B-A6FC-4252-9D65-5D435A04F887}" type="datetimeFigureOut">
              <a:rPr lang="zh-CN" altLang="en-US" smtClean="0"/>
              <a:t>2021/12/11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4953B-A6FC-4252-9D65-5D435A04F887}" type="datetimeFigureOut">
              <a:rPr lang="zh-CN" altLang="en-US" smtClean="0"/>
              <a:t>2021/12/11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4953B-A6FC-4252-9D65-5D435A04F887}" type="datetimeFigureOut">
              <a:rPr lang="zh-CN" altLang="en-US" smtClean="0"/>
              <a:t>2021/12/11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4953B-A6FC-4252-9D65-5D435A04F887}" type="datetimeFigureOut">
              <a:rPr lang="zh-CN" altLang="en-US" smtClean="0"/>
              <a:t>2021/12/11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4953B-A6FC-4252-9D65-5D435A04F887}" type="datetimeFigureOut">
              <a:rPr lang="zh-CN" altLang="en-US" smtClean="0"/>
              <a:t>2021/12/11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4953B-A6FC-4252-9D65-5D435A04F887}" type="datetimeFigureOut">
              <a:rPr lang="zh-CN" altLang="en-US" smtClean="0"/>
              <a:t>2021/12/11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44953B-A6FC-4252-9D65-5D435A04F887}" type="datetimeFigureOut">
              <a:rPr lang="zh-CN" altLang="en-US" smtClean="0"/>
              <a:t>2021/12/11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gif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eg"/><Relationship Id="rId2" Type="http://schemas.openxmlformats.org/officeDocument/2006/relationships/image" Target="../media/image100.gif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4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2917179" y="2387745"/>
            <a:ext cx="7255470" cy="80708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defTabSz="685800"/>
            <a:r>
              <a:rPr lang="zh-CN" altLang="en-US" sz="4800" b="1" dirty="0"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狼牙算法组第五次培训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2990875" y="3271837"/>
            <a:ext cx="7280706" cy="31432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defTabSz="685800" eaLnBrk="0" hangingPunct="0"/>
            <a:r>
              <a:rPr lang="en-US" sz="1600" dirty="0"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The fifth training of LY algorithm group</a:t>
            </a:r>
            <a:endParaRPr sz="1600" dirty="0"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8" name="TextBox 120"/>
          <p:cNvSpPr txBox="1"/>
          <p:nvPr/>
        </p:nvSpPr>
        <p:spPr>
          <a:xfrm>
            <a:off x="2990875" y="3663169"/>
            <a:ext cx="4533262" cy="373665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defTabSz="685800"/>
            <a:r>
              <a:rPr lang="en-US" altLang="zh-CN" sz="1600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RM</a:t>
            </a:r>
            <a:r>
              <a:rPr lang="zh-CN" altLang="en-US" sz="1600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比赛中的深度学习初探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2651639" y="2567539"/>
            <a:ext cx="136166" cy="1566648"/>
            <a:chOff x="995161" y="2391860"/>
            <a:chExt cx="135370" cy="1758474"/>
          </a:xfrm>
        </p:grpSpPr>
        <p:cxnSp>
          <p:nvCxnSpPr>
            <p:cNvPr id="10" name="直接连接符 9"/>
            <p:cNvCxnSpPr/>
            <p:nvPr/>
          </p:nvCxnSpPr>
          <p:spPr>
            <a:xfrm>
              <a:off x="1130530" y="2391860"/>
              <a:ext cx="0" cy="1758474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等腰三角形 11"/>
            <p:cNvSpPr/>
            <p:nvPr/>
          </p:nvSpPr>
          <p:spPr>
            <a:xfrm rot="16200000">
              <a:off x="984331" y="3203412"/>
              <a:ext cx="157029" cy="135370"/>
            </a:xfrm>
            <a:prstGeom prst="triangl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 bldLvl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8E6D7EDD-0EA1-4572-ADDE-4E6FE39DD2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3400" y="1826810"/>
            <a:ext cx="2712907" cy="402643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7C46D74-83BA-4052-90F3-CB732EDB5F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8106" y="1652578"/>
            <a:ext cx="2895550" cy="4374897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8B7BD8FC-215B-44DE-AB6F-980F66360D35}"/>
              </a:ext>
            </a:extLst>
          </p:cNvPr>
          <p:cNvSpPr txBox="1"/>
          <p:nvPr/>
        </p:nvSpPr>
        <p:spPr>
          <a:xfrm>
            <a:off x="1673546" y="2201408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Sigmoid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A5E4D043-8C93-436C-AD9D-B84B5299FEBB}"/>
                  </a:ext>
                </a:extLst>
              </p:cNvPr>
              <p:cNvSpPr txBox="1"/>
              <p:nvPr/>
            </p:nvSpPr>
            <p:spPr>
              <a:xfrm>
                <a:off x="1673546" y="2808446"/>
                <a:ext cx="1002967" cy="6173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A5E4D043-8C93-436C-AD9D-B84B5299FE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3546" y="2808446"/>
                <a:ext cx="1002967" cy="61734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文本框 10">
            <a:extLst>
              <a:ext uri="{FF2B5EF4-FFF2-40B4-BE49-F238E27FC236}">
                <a16:creationId xmlns:a16="http://schemas.microsoft.com/office/drawing/2014/main" id="{9AF5CC51-F7DB-4997-A59C-B7C9BD317851}"/>
              </a:ext>
            </a:extLst>
          </p:cNvPr>
          <p:cNvSpPr txBox="1"/>
          <p:nvPr/>
        </p:nvSpPr>
        <p:spPr>
          <a:xfrm>
            <a:off x="1705334" y="4460514"/>
            <a:ext cx="582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tanh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CAF0A9D0-C4AC-4212-BAF1-0BC2EEFA482C}"/>
                  </a:ext>
                </a:extLst>
              </p:cNvPr>
              <p:cNvSpPr txBox="1"/>
              <p:nvPr/>
            </p:nvSpPr>
            <p:spPr>
              <a:xfrm>
                <a:off x="1701451" y="5021738"/>
                <a:ext cx="1119665" cy="6470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CAF0A9D0-C4AC-4212-BAF1-0BC2EEFA48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1451" y="5021738"/>
                <a:ext cx="1119665" cy="64703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文本框 12">
            <a:extLst>
              <a:ext uri="{FF2B5EF4-FFF2-40B4-BE49-F238E27FC236}">
                <a16:creationId xmlns:a16="http://schemas.microsoft.com/office/drawing/2014/main" id="{23642CA1-01D9-4595-9701-948733C7CA7B}"/>
              </a:ext>
            </a:extLst>
          </p:cNvPr>
          <p:cNvSpPr txBox="1"/>
          <p:nvPr/>
        </p:nvSpPr>
        <p:spPr>
          <a:xfrm>
            <a:off x="6754266" y="2232144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ReLU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6EEE7C77-2EBD-410D-BBAC-F62A067C563D}"/>
                  </a:ext>
                </a:extLst>
              </p:cNvPr>
              <p:cNvSpPr txBox="1"/>
              <p:nvPr/>
            </p:nvSpPr>
            <p:spPr>
              <a:xfrm>
                <a:off x="6754266" y="2747788"/>
                <a:ext cx="11919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panose="02040503050406030204" pitchFamily="18" charset="0"/>
                        </a:rPr>
                        <m:t>max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⁡(0,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6EEE7C77-2EBD-410D-BBAC-F62A067C56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4266" y="2747788"/>
                <a:ext cx="1191929" cy="369332"/>
              </a:xfrm>
              <a:prstGeom prst="rect">
                <a:avLst/>
              </a:prstGeom>
              <a:blipFill>
                <a:blip r:embed="rId6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文本框 14">
            <a:extLst>
              <a:ext uri="{FF2B5EF4-FFF2-40B4-BE49-F238E27FC236}">
                <a16:creationId xmlns:a16="http://schemas.microsoft.com/office/drawing/2014/main" id="{A9145E82-CC5E-466D-8B08-7949625447EC}"/>
              </a:ext>
            </a:extLst>
          </p:cNvPr>
          <p:cNvSpPr txBox="1"/>
          <p:nvPr/>
        </p:nvSpPr>
        <p:spPr>
          <a:xfrm>
            <a:off x="6754266" y="4460514"/>
            <a:ext cx="1383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Leaky ReLU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A7735301-F7E2-4975-964F-EAED9D62F3A6}"/>
                  </a:ext>
                </a:extLst>
              </p:cNvPr>
              <p:cNvSpPr txBox="1"/>
              <p:nvPr/>
            </p:nvSpPr>
            <p:spPr>
              <a:xfrm>
                <a:off x="6754266" y="5021738"/>
                <a:ext cx="14986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panose="02040503050406030204" pitchFamily="18" charset="0"/>
                        </a:rPr>
                        <m:t>max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⁡(0.1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A7735301-F7E2-4975-964F-EAED9D62F3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4266" y="5021738"/>
                <a:ext cx="1498680" cy="369332"/>
              </a:xfrm>
              <a:prstGeom prst="rect">
                <a:avLst/>
              </a:prstGeom>
              <a:blipFill>
                <a:blip r:embed="rId7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文本框 16">
            <a:extLst>
              <a:ext uri="{FF2B5EF4-FFF2-40B4-BE49-F238E27FC236}">
                <a16:creationId xmlns:a16="http://schemas.microsoft.com/office/drawing/2014/main" id="{57079787-F9B4-4689-A4B1-4C2C1AE8A0FC}"/>
              </a:ext>
            </a:extLst>
          </p:cNvPr>
          <p:cNvSpPr txBox="1"/>
          <p:nvPr/>
        </p:nvSpPr>
        <p:spPr>
          <a:xfrm>
            <a:off x="1023198" y="830525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激活函数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11A5A56D-2B22-4BA6-8DA8-5D643EC7ADB5}"/>
              </a:ext>
            </a:extLst>
          </p:cNvPr>
          <p:cNvSpPr txBox="1"/>
          <p:nvPr/>
        </p:nvSpPr>
        <p:spPr>
          <a:xfrm>
            <a:off x="2547097" y="953635"/>
            <a:ext cx="23391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Activation Functions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90177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DC14D3-CFA3-4499-814D-A35000D5B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2319938" cy="1325563"/>
          </a:xfrm>
        </p:spPr>
        <p:txBody>
          <a:bodyPr>
            <a:normAutofit/>
          </a:bodyPr>
          <a:lstStyle/>
          <a:p>
            <a:r>
              <a:rPr lang="zh-CN" altLang="en-US" sz="28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神经网络学习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E321DEE-5897-458D-9E5C-FC5FEF12CC77}"/>
              </a:ext>
            </a:extLst>
          </p:cNvPr>
          <p:cNvSpPr txBox="1"/>
          <p:nvPr/>
        </p:nvSpPr>
        <p:spPr>
          <a:xfrm>
            <a:off x="1742366" y="1770149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损失函数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3C6D951-FDE5-4481-8B43-856EE78A60EE}"/>
              </a:ext>
            </a:extLst>
          </p:cNvPr>
          <p:cNvSpPr txBox="1"/>
          <p:nvPr/>
        </p:nvSpPr>
        <p:spPr>
          <a:xfrm>
            <a:off x="1742366" y="2185260"/>
            <a:ext cx="2101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Cost Function / Loss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A400652-1386-473D-B812-B9D4485615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1431" y="1619652"/>
            <a:ext cx="1875465" cy="34436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C8B46C9-026D-46A2-BF15-21BDD0D118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9007" y="2150238"/>
            <a:ext cx="2590455" cy="369332"/>
          </a:xfrm>
          <a:prstGeom prst="rect">
            <a:avLst/>
          </a:prstGeom>
        </p:spPr>
      </p:pic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70050CC3-E32A-4040-9609-59D9A066DBC1}"/>
              </a:ext>
            </a:extLst>
          </p:cNvPr>
          <p:cNvCxnSpPr>
            <a:stCxn id="9" idx="3"/>
          </p:cNvCxnSpPr>
          <p:nvPr/>
        </p:nvCxnSpPr>
        <p:spPr>
          <a:xfrm>
            <a:off x="6999462" y="2334904"/>
            <a:ext cx="94476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83DFAB2D-C7B2-4DA3-9941-180A71347A5B}"/>
              </a:ext>
            </a:extLst>
          </p:cNvPr>
          <p:cNvSpPr txBox="1"/>
          <p:nvPr/>
        </p:nvSpPr>
        <p:spPr>
          <a:xfrm>
            <a:off x="7944223" y="2135043"/>
            <a:ext cx="2080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Mean Squared Error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63249F7-9CF1-44B4-B5EE-B7CA8019B065}"/>
              </a:ext>
            </a:extLst>
          </p:cNvPr>
          <p:cNvSpPr txBox="1"/>
          <p:nvPr/>
        </p:nvSpPr>
        <p:spPr>
          <a:xfrm>
            <a:off x="1742366" y="3866267"/>
            <a:ext cx="25203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梯度下降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72A35AD-39D9-4424-BC43-E94F74574786}"/>
              </a:ext>
            </a:extLst>
          </p:cNvPr>
          <p:cNvSpPr txBox="1"/>
          <p:nvPr/>
        </p:nvSpPr>
        <p:spPr>
          <a:xfrm>
            <a:off x="1742366" y="4274144"/>
            <a:ext cx="18652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Gradient Descent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E6A63D37-74FC-4FBC-A923-2D62FDB67CC5}"/>
                  </a:ext>
                </a:extLst>
              </p:cNvPr>
              <p:cNvSpPr txBox="1"/>
              <p:nvPr/>
            </p:nvSpPr>
            <p:spPr>
              <a:xfrm>
                <a:off x="4089482" y="3151757"/>
                <a:ext cx="54408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“求解网络中所有的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lang="zh-CN" altLang="en-US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使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n</m:t>
                        </m:r>
                      </m:sub>
                    </m:sSub>
                  </m:oMath>
                </a14:m>
                <a:r>
                  <a:rPr lang="zh-CN" altLang="en-US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最小化，即为最佳解”</a:t>
                </a:r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E6A63D37-74FC-4FBC-A923-2D62FDB67C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9482" y="3151757"/>
                <a:ext cx="5440848" cy="369332"/>
              </a:xfrm>
              <a:prstGeom prst="rect">
                <a:avLst/>
              </a:prstGeom>
              <a:blipFill>
                <a:blip r:embed="rId4"/>
                <a:stretch>
                  <a:fillRect l="-1009" t="-8197" r="-336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9455F53A-CB36-409A-B319-721042BC3291}"/>
                  </a:ext>
                </a:extLst>
              </p:cNvPr>
              <p:cNvSpPr txBox="1"/>
              <p:nvPr/>
            </p:nvSpPr>
            <p:spPr>
              <a:xfrm>
                <a:off x="4262728" y="3960915"/>
                <a:ext cx="1627946" cy="63536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Compute: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zh-CN" altLang="en-US" sz="24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CN" sz="240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2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n</m:t>
                            </m:r>
                          </m:sub>
                        </m:sSub>
                      </m:num>
                      <m:den>
                        <m:r>
                          <a:rPr lang="zh-CN" altLang="en-US" sz="24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𝜕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𝑤</m:t>
                        </m:r>
                      </m:den>
                    </m:f>
                  </m:oMath>
                </a14:m>
                <a:endParaRPr lang="zh-CN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9455F53A-CB36-409A-B319-721042BC32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2728" y="3960915"/>
                <a:ext cx="1627946" cy="635367"/>
              </a:xfrm>
              <a:prstGeom prst="rect">
                <a:avLst/>
              </a:prstGeom>
              <a:blipFill>
                <a:blip r:embed="rId5"/>
                <a:stretch>
                  <a:fillRect l="-29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图片 18">
            <a:extLst>
              <a:ext uri="{FF2B5EF4-FFF2-40B4-BE49-F238E27FC236}">
                <a16:creationId xmlns:a16="http://schemas.microsoft.com/office/drawing/2014/main" id="{92E007FB-ED1F-45F6-9397-1019DAEE81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25564" y="3756517"/>
            <a:ext cx="4014824" cy="2897593"/>
          </a:xfrm>
          <a:prstGeom prst="rect">
            <a:avLst/>
          </a:prstGeom>
        </p:spPr>
      </p:pic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947C9D83-E03F-4B35-B68F-3E3BEDC52975}"/>
              </a:ext>
            </a:extLst>
          </p:cNvPr>
          <p:cNvCxnSpPr>
            <a:cxnSpLocks/>
          </p:cNvCxnSpPr>
          <p:nvPr/>
        </p:nvCxnSpPr>
        <p:spPr>
          <a:xfrm>
            <a:off x="1310094" y="2864748"/>
            <a:ext cx="9747230" cy="8592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004061B6-8CB0-4B07-82F0-AFF95B850E48}"/>
              </a:ext>
            </a:extLst>
          </p:cNvPr>
          <p:cNvSpPr txBox="1"/>
          <p:nvPr/>
        </p:nvSpPr>
        <p:spPr>
          <a:xfrm>
            <a:off x="1647948" y="5692448"/>
            <a:ext cx="4883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如何计算每层权重的梯度？ </a:t>
            </a:r>
            <a:r>
              <a:rPr lang="zh-CN" altLang="en-US" sz="20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反向传播算法</a:t>
            </a: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EF6B9CC2-DD1F-4283-81A2-A7FBF9DEDC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01431" y="4627259"/>
            <a:ext cx="2376277" cy="293468"/>
          </a:xfrm>
          <a:prstGeom prst="rect">
            <a:avLst/>
          </a:prstGeom>
        </p:spPr>
      </p:pic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16630788-E31A-4DA9-9D86-8CACE3464833}"/>
              </a:ext>
            </a:extLst>
          </p:cNvPr>
          <p:cNvCxnSpPr/>
          <p:nvPr/>
        </p:nvCxnSpPr>
        <p:spPr>
          <a:xfrm>
            <a:off x="5701553" y="4920727"/>
            <a:ext cx="0" cy="26599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8" name="文本框 27">
            <a:extLst>
              <a:ext uri="{FF2B5EF4-FFF2-40B4-BE49-F238E27FC236}">
                <a16:creationId xmlns:a16="http://schemas.microsoft.com/office/drawing/2014/main" id="{A80D8391-FA81-47CA-B7E8-8B9E39B4B0E8}"/>
              </a:ext>
            </a:extLst>
          </p:cNvPr>
          <p:cNvSpPr txBox="1"/>
          <p:nvPr/>
        </p:nvSpPr>
        <p:spPr>
          <a:xfrm>
            <a:off x="5007137" y="5186723"/>
            <a:ext cx="15238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Learning Rate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67485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4C928ADA-CEE5-47C2-8134-7B8F52D0D4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3744" y="1531882"/>
            <a:ext cx="10291049" cy="449983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6F956A4-0951-407F-AB11-E65B7E82E5B6}"/>
              </a:ext>
            </a:extLst>
          </p:cNvPr>
          <p:cNvSpPr txBox="1"/>
          <p:nvPr/>
        </p:nvSpPr>
        <p:spPr>
          <a:xfrm>
            <a:off x="760719" y="826280"/>
            <a:ext cx="38779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关于学习率取值的一些讨论</a:t>
            </a:r>
          </a:p>
        </p:txBody>
      </p:sp>
    </p:spTree>
    <p:extLst>
      <p:ext uri="{BB962C8B-B14F-4D97-AF65-F5344CB8AC3E}">
        <p14:creationId xmlns:p14="http://schemas.microsoft.com/office/powerpoint/2010/main" val="16465980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410BA1F0-41C2-49E4-98A5-6EBA2C3E5D35}"/>
              </a:ext>
            </a:extLst>
          </p:cNvPr>
          <p:cNvSpPr txBox="1"/>
          <p:nvPr/>
        </p:nvSpPr>
        <p:spPr>
          <a:xfrm>
            <a:off x="760719" y="826280"/>
            <a:ext cx="38779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关于学习率取值的一些讨论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AF87F391-8BBF-4C16-86CC-BD0261D573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510" y="2121193"/>
            <a:ext cx="5827384" cy="4141047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2E50E4A8-2F43-42FF-99EF-CECC0EC59B6B}"/>
              </a:ext>
            </a:extLst>
          </p:cNvPr>
          <p:cNvSpPr txBox="1"/>
          <p:nvPr/>
        </p:nvSpPr>
        <p:spPr>
          <a:xfrm>
            <a:off x="7215308" y="3119718"/>
            <a:ext cx="435684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学习率应该与当前梯度幅值有关</a:t>
            </a:r>
            <a:endParaRPr lang="en-US" altLang="zh-CN" sz="20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0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学习率在每次迭代时应该不同</a:t>
            </a:r>
          </a:p>
        </p:txBody>
      </p:sp>
    </p:spTree>
    <p:extLst>
      <p:ext uri="{BB962C8B-B14F-4D97-AF65-F5344CB8AC3E}">
        <p14:creationId xmlns:p14="http://schemas.microsoft.com/office/powerpoint/2010/main" val="12950490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18E7324-31CD-4168-B136-5A547329E266}"/>
              </a:ext>
            </a:extLst>
          </p:cNvPr>
          <p:cNvSpPr txBox="1"/>
          <p:nvPr/>
        </p:nvSpPr>
        <p:spPr>
          <a:xfrm>
            <a:off x="1075765" y="899032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自适应动态学习率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4B67061-8F9F-4AF3-B54F-990279A91E61}"/>
              </a:ext>
            </a:extLst>
          </p:cNvPr>
          <p:cNvSpPr txBox="1"/>
          <p:nvPr/>
        </p:nvSpPr>
        <p:spPr>
          <a:xfrm>
            <a:off x="1129554" y="1298601"/>
            <a:ext cx="3525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Learning rate adapts dynamically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FEC7BB7-6D85-4489-AC27-9E05644D90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1930" y="3081442"/>
            <a:ext cx="3652477" cy="2362696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425B2380-A162-41E8-8862-78B8095B6FF3}"/>
              </a:ext>
            </a:extLst>
          </p:cNvPr>
          <p:cNvSpPr txBox="1"/>
          <p:nvPr/>
        </p:nvSpPr>
        <p:spPr>
          <a:xfrm>
            <a:off x="1191026" y="2428155"/>
            <a:ext cx="1844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Adagrad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F7A19B7B-7C0D-428B-89EF-FDDCD19535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0525" y="1298601"/>
            <a:ext cx="4469545" cy="4588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52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9356FE15-CF1D-4A5B-9E3F-940C6EFC1A80}"/>
              </a:ext>
            </a:extLst>
          </p:cNvPr>
          <p:cNvSpPr txBox="1"/>
          <p:nvPr/>
        </p:nvSpPr>
        <p:spPr>
          <a:xfrm>
            <a:off x="1075765" y="899032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自适应动态学习率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E392ECC-66CE-418F-9464-3A52BC560B19}"/>
              </a:ext>
            </a:extLst>
          </p:cNvPr>
          <p:cNvSpPr txBox="1"/>
          <p:nvPr/>
        </p:nvSpPr>
        <p:spPr>
          <a:xfrm>
            <a:off x="1129554" y="1298601"/>
            <a:ext cx="3525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Learning rate adapts dynamically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1BE8237-1E3E-41A1-BA20-42F27157D86C}"/>
              </a:ext>
            </a:extLst>
          </p:cNvPr>
          <p:cNvSpPr txBox="1"/>
          <p:nvPr/>
        </p:nvSpPr>
        <p:spPr>
          <a:xfrm>
            <a:off x="1129554" y="2312894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RMSProp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25E05D92-6D7D-4FBD-BD83-DCCE51EF28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8070" y="2312894"/>
            <a:ext cx="5033563" cy="1634883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9687DD0C-51B6-44D4-8F16-01958CD12A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1215" y="3130335"/>
            <a:ext cx="2690813" cy="671513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D4F7AF8C-E5BF-44E4-AA24-CBB02E6F5E52}"/>
              </a:ext>
            </a:extLst>
          </p:cNvPr>
          <p:cNvSpPr txBox="1"/>
          <p:nvPr/>
        </p:nvSpPr>
        <p:spPr>
          <a:xfrm>
            <a:off x="1075765" y="4365108"/>
            <a:ext cx="7545721" cy="1232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基于</a:t>
            </a:r>
            <a:r>
              <a:rPr lang="en-US" altLang="zh-CN" sz="20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Adagrad</a:t>
            </a:r>
            <a:r>
              <a:rPr lang="zh-CN" altLang="en-US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的改进，可缓解其学习率下降太快的问题</a:t>
            </a:r>
            <a:endParaRPr lang="en-US" altLang="zh-CN" sz="20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通过选择</a:t>
            </a:r>
            <a:r>
              <a:rPr lang="en-US" altLang="zh-CN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α</a:t>
            </a:r>
            <a:r>
              <a:rPr lang="zh-CN" altLang="en-US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的取值使得当前梯度影响更大，而过往梯度影响较小</a:t>
            </a:r>
          </a:p>
        </p:txBody>
      </p:sp>
    </p:spTree>
    <p:extLst>
      <p:ext uri="{BB962C8B-B14F-4D97-AF65-F5344CB8AC3E}">
        <p14:creationId xmlns:p14="http://schemas.microsoft.com/office/powerpoint/2010/main" val="40920923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36906039-D32E-42CA-9375-E4F4B2DCF5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4394627" cy="1325563"/>
          </a:xfrm>
        </p:spPr>
        <p:txBody>
          <a:bodyPr>
            <a:normAutofit/>
          </a:bodyPr>
          <a:lstStyle/>
          <a:p>
            <a:r>
              <a:rPr lang="zh-CN" altLang="en-US" sz="28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梯度下降法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43C646C-8CDE-4A12-9498-A74DE5F56A76}"/>
              </a:ext>
            </a:extLst>
          </p:cNvPr>
          <p:cNvSpPr txBox="1"/>
          <p:nvPr/>
        </p:nvSpPr>
        <p:spPr>
          <a:xfrm>
            <a:off x="1233136" y="1690688"/>
            <a:ext cx="33502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梯度为</a:t>
            </a:r>
            <a:r>
              <a:rPr lang="en-US" altLang="zh-CN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0</a:t>
            </a:r>
            <a:r>
              <a:rPr lang="zh-CN" altLang="en-US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时没能得到最优解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AC853F3-3883-430A-9536-CC828495A0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5001" y="2546196"/>
            <a:ext cx="6017950" cy="3130603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53C65A66-850C-483B-BA15-104B2E055F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6250" y="2666359"/>
            <a:ext cx="3319387" cy="3010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9352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66EDE02C-85E7-430F-A1FC-D20BF707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5101559" cy="1325563"/>
          </a:xfrm>
        </p:spPr>
        <p:txBody>
          <a:bodyPr>
            <a:normAutofit/>
          </a:bodyPr>
          <a:lstStyle/>
          <a:p>
            <a:r>
              <a:rPr lang="zh-CN" altLang="en-US" sz="28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结合动量特性的梯度下降法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DEE84FE-1ED5-496C-8DE7-805039838B64}"/>
              </a:ext>
            </a:extLst>
          </p:cNvPr>
          <p:cNvSpPr txBox="1"/>
          <p:nvPr/>
        </p:nvSpPr>
        <p:spPr>
          <a:xfrm>
            <a:off x="838199" y="1621532"/>
            <a:ext cx="40318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小球从山坡上滚下时的物理特性：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50B0E7C-0296-42D1-8602-C4443A8CEE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2660906"/>
            <a:ext cx="4532438" cy="3271167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19AB7F6A-7F4C-47AA-9304-79E6DF432E6F}"/>
              </a:ext>
            </a:extLst>
          </p:cNvPr>
          <p:cNvSpPr txBox="1"/>
          <p:nvPr/>
        </p:nvSpPr>
        <p:spPr>
          <a:xfrm>
            <a:off x="5939758" y="1621532"/>
            <a:ext cx="505779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权重更新时不仅考虑负梯度方向，还要考虑</a:t>
            </a:r>
            <a:endParaRPr lang="en-US" altLang="zh-CN" sz="20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上一步的动量：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709FD8C-CCA7-43B3-987A-F8EDF3AB99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9758" y="2694714"/>
            <a:ext cx="3626864" cy="3237359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A396816B-AE32-42B9-BFB6-044669C0A0EF}"/>
              </a:ext>
            </a:extLst>
          </p:cNvPr>
          <p:cNvSpPr txBox="1"/>
          <p:nvPr/>
        </p:nvSpPr>
        <p:spPr>
          <a:xfrm>
            <a:off x="8604158" y="6519446"/>
            <a:ext cx="35878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github.com/</a:t>
            </a:r>
            <a:r>
              <a:rPr lang="en-US" altLang="zh-C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lilipads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altLang="zh-C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gradient_descent_viz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2EBC42D-5301-420B-A81E-3F79D970863D}"/>
              </a:ext>
            </a:extLst>
          </p:cNvPr>
          <p:cNvSpPr txBox="1"/>
          <p:nvPr/>
        </p:nvSpPr>
        <p:spPr>
          <a:xfrm>
            <a:off x="5939758" y="1221422"/>
            <a:ext cx="21659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SGD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en-US" altLang="zh-CN" sz="20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Momentum</a:t>
            </a:r>
            <a:endParaRPr lang="zh-CN" altLang="en-US" sz="2000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71539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A6FD1082-6855-4C15-971A-032476C51A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3395" y="1666835"/>
            <a:ext cx="7465079" cy="444533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8D5E84D-E2ED-4773-9836-CF0241CC4AD4}"/>
              </a:ext>
            </a:extLst>
          </p:cNvPr>
          <p:cNvSpPr txBox="1"/>
          <p:nvPr/>
        </p:nvSpPr>
        <p:spPr>
          <a:xfrm>
            <a:off x="1129553" y="929769"/>
            <a:ext cx="43645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Adam: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RMSProp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en-US" altLang="zh-CN" sz="24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Momentum</a:t>
            </a:r>
            <a:endParaRPr lang="zh-CN" altLang="en-US" sz="2400" b="1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1C574B8-957A-434E-84EA-D36B55B2CC4D}"/>
              </a:ext>
            </a:extLst>
          </p:cNvPr>
          <p:cNvSpPr txBox="1"/>
          <p:nvPr/>
        </p:nvSpPr>
        <p:spPr>
          <a:xfrm>
            <a:off x="1129553" y="2683171"/>
            <a:ext cx="2697095" cy="18460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收敛更快的同时幅度波动更小</a:t>
            </a:r>
            <a:endParaRPr lang="en-US" altLang="zh-CN" sz="20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进行了偏差修正</a:t>
            </a:r>
          </a:p>
        </p:txBody>
      </p:sp>
    </p:spTree>
    <p:extLst>
      <p:ext uri="{BB962C8B-B14F-4D97-AF65-F5344CB8AC3E}">
        <p14:creationId xmlns:p14="http://schemas.microsoft.com/office/powerpoint/2010/main" val="17341260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>
          <a:blip r:embed="rId3">
            <a:lum contras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9410" y="8890"/>
            <a:ext cx="12541250" cy="685800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4">
            <a:clrChange>
              <a:clrFrom>
                <a:srgbClr val="F5FDF2">
                  <a:alpha val="100000"/>
                </a:srgbClr>
              </a:clrFrom>
              <a:clrTo>
                <a:srgbClr val="F5FDF2">
                  <a:alpha val="100000"/>
                  <a:alpha val="0"/>
                </a:srgbClr>
              </a:clrTo>
            </a:clrChange>
            <a:grayscl/>
            <a:lum bright="58000" contrast="-64000"/>
          </a:blip>
          <a:stretch>
            <a:fillRect/>
          </a:stretch>
        </p:blipFill>
        <p:spPr>
          <a:xfrm rot="16200000">
            <a:off x="-3792855" y="819785"/>
            <a:ext cx="6866890" cy="5227320"/>
          </a:xfrm>
          <a:prstGeom prst="ellipse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4">
            <a:clrChange>
              <a:clrFrom>
                <a:srgbClr val="F5FDF2">
                  <a:alpha val="100000"/>
                </a:srgbClr>
              </a:clrFrom>
              <a:clrTo>
                <a:srgbClr val="F5FDF2">
                  <a:alpha val="100000"/>
                  <a:alpha val="0"/>
                </a:srgbClr>
              </a:clrTo>
            </a:clrChange>
            <a:grayscl/>
            <a:lum bright="58000" contrast="-64000"/>
          </a:blip>
          <a:stretch>
            <a:fillRect/>
          </a:stretch>
        </p:blipFill>
        <p:spPr>
          <a:xfrm rot="16200000">
            <a:off x="8728075" y="819785"/>
            <a:ext cx="6866890" cy="5227320"/>
          </a:xfrm>
          <a:prstGeom prst="ellipse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4618672" y="2822823"/>
            <a:ext cx="3087421" cy="1230666"/>
            <a:chOff x="4463606" y="2848154"/>
            <a:chExt cx="3087421" cy="1230666"/>
          </a:xfrm>
        </p:grpSpPr>
        <p:sp>
          <p:nvSpPr>
            <p:cNvPr id="8" name="文本框 7"/>
            <p:cNvSpPr txBox="1"/>
            <p:nvPr/>
          </p:nvSpPr>
          <p:spPr>
            <a:xfrm>
              <a:off x="4463606" y="2995314"/>
              <a:ext cx="295465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3600" b="1" dirty="0">
                  <a:latin typeface="思源黑体 CN Heavy" panose="020B0A00000000000000" pitchFamily="34" charset="-122"/>
                  <a:ea typeface="思源黑体 CN Heavy" panose="020B0A00000000000000"/>
                </a:rPr>
                <a:t>深度神经网络</a:t>
              </a:r>
            </a:p>
          </p:txBody>
        </p:sp>
        <p:cxnSp>
          <p:nvCxnSpPr>
            <p:cNvPr id="10" name="直接连接符 9"/>
            <p:cNvCxnSpPr/>
            <p:nvPr/>
          </p:nvCxnSpPr>
          <p:spPr>
            <a:xfrm>
              <a:off x="4615322" y="2848154"/>
              <a:ext cx="2935705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/>
          </p:nvCxnSpPr>
          <p:spPr>
            <a:xfrm>
              <a:off x="4615322" y="4078820"/>
              <a:ext cx="2935705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文本框 1"/>
          <p:cNvSpPr txBox="1"/>
          <p:nvPr/>
        </p:nvSpPr>
        <p:spPr>
          <a:xfrm>
            <a:off x="3061970" y="2900045"/>
            <a:ext cx="1695450" cy="115125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defTabSz="685800">
              <a:lnSpc>
                <a:spcPct val="80000"/>
              </a:lnSpc>
            </a:pPr>
            <a:r>
              <a:rPr lang="en-US" altLang="zh-CN" sz="8800" b="1" dirty="0"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02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1A7405B-AD7E-42FF-AAB8-C9DFB1ECF18B}"/>
              </a:ext>
            </a:extLst>
          </p:cNvPr>
          <p:cNvSpPr txBox="1"/>
          <p:nvPr/>
        </p:nvSpPr>
        <p:spPr>
          <a:xfrm>
            <a:off x="4698027" y="3606926"/>
            <a:ext cx="2220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ea typeface="思源黑体 CN Heavy" panose="020B0A00000000000000"/>
              </a:rPr>
              <a:t>Deep Neural Network</a:t>
            </a:r>
            <a:endParaRPr lang="zh-CN" altLang="en-US" dirty="0">
              <a:ea typeface="思源黑体 CN Heavy" panose="020B0A00000000000000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图片 41"/>
          <p:cNvPicPr>
            <a:picLocks noChangeAspect="1"/>
          </p:cNvPicPr>
          <p:nvPr/>
        </p:nvPicPr>
        <p:blipFill>
          <a:blip r:embed="rId3">
            <a:lum contras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7665" y="0"/>
            <a:ext cx="12541250" cy="6858000"/>
          </a:xfrm>
          <a:prstGeom prst="rect">
            <a:avLst/>
          </a:prstGeom>
        </p:spPr>
      </p:pic>
      <p:sp>
        <p:nvSpPr>
          <p:cNvPr id="3" name="文本框 13"/>
          <p:cNvSpPr txBox="1">
            <a:spLocks noChangeArrowheads="1"/>
          </p:cNvSpPr>
          <p:nvPr/>
        </p:nvSpPr>
        <p:spPr bwMode="auto">
          <a:xfrm>
            <a:off x="2626084" y="2745497"/>
            <a:ext cx="3841564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eaLnBrk="1" fontAlgn="auto" hangingPunct="1">
              <a:spcBef>
                <a:spcPts val="0"/>
              </a:spcBef>
              <a:spcAft>
                <a:spcPts val="0"/>
              </a:spcAft>
              <a:defRPr sz="700">
                <a:latin typeface="Helvetica" panose="020B0604020202020204" pitchFamily="34" charset="0"/>
                <a:cs typeface="Arial" panose="020B0604020202020204" pitchFamily="34" charset="0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en-US" altLang="zh-CN" sz="60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CONTENT</a:t>
            </a:r>
            <a:endParaRPr lang="zh-CN" altLang="en-US" sz="6000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473944" y="3558429"/>
            <a:ext cx="17572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目录 </a:t>
            </a:r>
            <a:r>
              <a:rPr lang="en-US" altLang="zh-CN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&gt;&gt;</a:t>
            </a:r>
            <a:endParaRPr lang="zh-CN" altLang="en-US" sz="3600" dirty="0">
              <a:solidFill>
                <a:schemeClr val="tx1">
                  <a:lumMod val="85000"/>
                  <a:lumOff val="15000"/>
                </a:schemeClr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pic>
        <p:nvPicPr>
          <p:cNvPr id="44" name="图片 43"/>
          <p:cNvPicPr>
            <a:picLocks noChangeAspect="1"/>
          </p:cNvPicPr>
          <p:nvPr/>
        </p:nvPicPr>
        <p:blipFill>
          <a:blip r:embed="rId4">
            <a:clrChange>
              <a:clrFrom>
                <a:srgbClr val="F5FDF2">
                  <a:alpha val="100000"/>
                </a:srgbClr>
              </a:clrFrom>
              <a:clrTo>
                <a:srgbClr val="F5FDF2">
                  <a:alpha val="100000"/>
                  <a:alpha val="0"/>
                </a:srgbClr>
              </a:clrTo>
            </a:clrChange>
            <a:grayscl/>
            <a:lum bright="58000" contrast="-64000"/>
          </a:blip>
          <a:stretch>
            <a:fillRect/>
          </a:stretch>
        </p:blipFill>
        <p:spPr>
          <a:xfrm rot="16200000">
            <a:off x="-3792855" y="819785"/>
            <a:ext cx="6866890" cy="5227320"/>
          </a:xfrm>
          <a:prstGeom prst="ellipse">
            <a:avLst/>
          </a:prstGeom>
        </p:spPr>
      </p:pic>
      <p:sp>
        <p:nvSpPr>
          <p:cNvPr id="46" name="文本框 45"/>
          <p:cNvSpPr txBox="1"/>
          <p:nvPr/>
        </p:nvSpPr>
        <p:spPr>
          <a:xfrm>
            <a:off x="7191636" y="2353900"/>
            <a:ext cx="2754252" cy="391597"/>
          </a:xfrm>
          <a:prstGeom prst="round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zh-CN" altLang="en-US" sz="1700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+mn-ea"/>
                <a:sym typeface="+mn-lt"/>
              </a:rPr>
              <a:t>从感知器到神经网络</a:t>
            </a:r>
          </a:p>
        </p:txBody>
      </p:sp>
      <p:sp>
        <p:nvSpPr>
          <p:cNvPr id="48" name="椭圆 47"/>
          <p:cNvSpPr/>
          <p:nvPr/>
        </p:nvSpPr>
        <p:spPr>
          <a:xfrm>
            <a:off x="6716139" y="2334377"/>
            <a:ext cx="393700" cy="393700"/>
          </a:xfrm>
          <a:prstGeom prst="ellipse">
            <a:avLst/>
          </a:prstGeom>
          <a:solidFill>
            <a:schemeClr val="tx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62" name="文本框 17"/>
          <p:cNvSpPr txBox="1"/>
          <p:nvPr/>
        </p:nvSpPr>
        <p:spPr>
          <a:xfrm>
            <a:off x="6682484" y="2343267"/>
            <a:ext cx="478790" cy="369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altLang="zh-CN" sz="1800" dirty="0">
                <a:solidFill>
                  <a:schemeClr val="bg1"/>
                </a:solidFill>
                <a:cs typeface="+mn-ea"/>
                <a:sym typeface="+mn-lt"/>
              </a:rPr>
              <a:t>01</a:t>
            </a:r>
          </a:p>
        </p:txBody>
      </p:sp>
      <p:sp>
        <p:nvSpPr>
          <p:cNvPr id="66" name="文本框 65"/>
          <p:cNvSpPr txBox="1"/>
          <p:nvPr/>
        </p:nvSpPr>
        <p:spPr>
          <a:xfrm>
            <a:off x="7191636" y="3087325"/>
            <a:ext cx="2214693" cy="390555"/>
          </a:xfrm>
          <a:prstGeom prst="round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zh-CN" altLang="en-US" sz="1700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+mn-ea"/>
                <a:sym typeface="+mn-lt"/>
              </a:rPr>
              <a:t>深度神经网络</a:t>
            </a:r>
          </a:p>
        </p:txBody>
      </p:sp>
      <p:sp>
        <p:nvSpPr>
          <p:cNvPr id="67" name="椭圆 66"/>
          <p:cNvSpPr/>
          <p:nvPr/>
        </p:nvSpPr>
        <p:spPr>
          <a:xfrm>
            <a:off x="6716139" y="3067802"/>
            <a:ext cx="393700" cy="393700"/>
          </a:xfrm>
          <a:prstGeom prst="ellipse">
            <a:avLst/>
          </a:prstGeom>
          <a:solidFill>
            <a:schemeClr val="tx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68" name="文本框 17"/>
          <p:cNvSpPr txBox="1"/>
          <p:nvPr/>
        </p:nvSpPr>
        <p:spPr>
          <a:xfrm>
            <a:off x="6682484" y="3076692"/>
            <a:ext cx="4787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altLang="zh-CN" sz="1800" dirty="0">
                <a:solidFill>
                  <a:schemeClr val="bg1"/>
                </a:solidFill>
                <a:cs typeface="+mn-ea"/>
                <a:sym typeface="+mn-lt"/>
              </a:rPr>
              <a:t>02</a:t>
            </a:r>
          </a:p>
        </p:txBody>
      </p:sp>
      <p:sp>
        <p:nvSpPr>
          <p:cNvPr id="69" name="文本框 68"/>
          <p:cNvSpPr txBox="1"/>
          <p:nvPr/>
        </p:nvSpPr>
        <p:spPr>
          <a:xfrm>
            <a:off x="7191636" y="3837895"/>
            <a:ext cx="2214693" cy="390555"/>
          </a:xfrm>
          <a:prstGeom prst="round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zh-CN" altLang="en-US" sz="1700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+mn-ea"/>
                <a:sym typeface="+mn-lt"/>
              </a:rPr>
              <a:t>卷积神经网络</a:t>
            </a:r>
          </a:p>
        </p:txBody>
      </p:sp>
      <p:sp>
        <p:nvSpPr>
          <p:cNvPr id="70" name="椭圆 69"/>
          <p:cNvSpPr/>
          <p:nvPr/>
        </p:nvSpPr>
        <p:spPr>
          <a:xfrm>
            <a:off x="6716139" y="3818372"/>
            <a:ext cx="393700" cy="393700"/>
          </a:xfrm>
          <a:prstGeom prst="ellipse">
            <a:avLst/>
          </a:prstGeom>
          <a:solidFill>
            <a:schemeClr val="tx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71" name="文本框 17"/>
          <p:cNvSpPr txBox="1"/>
          <p:nvPr/>
        </p:nvSpPr>
        <p:spPr>
          <a:xfrm>
            <a:off x="6682484" y="3827262"/>
            <a:ext cx="4787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altLang="zh-CN" sz="1800" dirty="0">
                <a:solidFill>
                  <a:schemeClr val="bg1"/>
                </a:solidFill>
                <a:cs typeface="+mn-ea"/>
                <a:sym typeface="+mn-lt"/>
              </a:rPr>
              <a:t>03</a:t>
            </a:r>
          </a:p>
        </p:txBody>
      </p:sp>
    </p:spTree>
  </p:cSld>
  <p:clrMapOvr>
    <a:masterClrMapping/>
  </p:clrMapOvr>
  <p:transition spd="slow">
    <p:cover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93560B5C-5C6C-4A46-A866-0B3A4EA5B6D3}"/>
              </a:ext>
            </a:extLst>
          </p:cNvPr>
          <p:cNvSpPr txBox="1"/>
          <p:nvPr/>
        </p:nvSpPr>
        <p:spPr>
          <a:xfrm>
            <a:off x="1037344" y="852929"/>
            <a:ext cx="34885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为什么要用深度网络？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A412510-8861-4419-BE9F-0AD504F64C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5300" y="1634507"/>
            <a:ext cx="6170813" cy="4693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1763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B84396FE-8118-4887-A829-A3FF29D8D92A}"/>
              </a:ext>
            </a:extLst>
          </p:cNvPr>
          <p:cNvSpPr txBox="1"/>
          <p:nvPr/>
        </p:nvSpPr>
        <p:spPr>
          <a:xfrm>
            <a:off x="1037344" y="852929"/>
            <a:ext cx="34885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为什么要用深度网络？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219783F-7D28-4473-BB76-7257458891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345" y="1909841"/>
            <a:ext cx="10350394" cy="3988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252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ABF2A7EB-E644-4F15-8971-DC42A2E5C987}"/>
              </a:ext>
            </a:extLst>
          </p:cNvPr>
          <p:cNvSpPr txBox="1"/>
          <p:nvPr/>
        </p:nvSpPr>
        <p:spPr>
          <a:xfrm>
            <a:off x="1037344" y="852929"/>
            <a:ext cx="34885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为什么要用深度网络？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D34221E-DCDD-4072-8A93-C10CF40CA9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9807" y="2146527"/>
            <a:ext cx="7554806" cy="400538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4FE4E9CD-0EE5-47E1-BDE1-DF60B5FDB7E7}"/>
              </a:ext>
            </a:extLst>
          </p:cNvPr>
          <p:cNvSpPr txBox="1"/>
          <p:nvPr/>
        </p:nvSpPr>
        <p:spPr>
          <a:xfrm>
            <a:off x="2449807" y="1590595"/>
            <a:ext cx="3565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Deep = Many Hidden Layers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1831024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6BD1860-49AC-4647-BC5E-96A3863406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7949" y="1842617"/>
            <a:ext cx="9336101" cy="444192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12F68BED-2798-4BA6-9392-0B8134B4A520}"/>
              </a:ext>
            </a:extLst>
          </p:cNvPr>
          <p:cNvSpPr txBox="1"/>
          <p:nvPr/>
        </p:nvSpPr>
        <p:spPr>
          <a:xfrm>
            <a:off x="1037344" y="852929"/>
            <a:ext cx="34885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为什么要用深度网络？</a:t>
            </a:r>
          </a:p>
        </p:txBody>
      </p:sp>
    </p:spTree>
    <p:extLst>
      <p:ext uri="{BB962C8B-B14F-4D97-AF65-F5344CB8AC3E}">
        <p14:creationId xmlns:p14="http://schemas.microsoft.com/office/powerpoint/2010/main" val="15712476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DC8EB4E-EE26-4E5F-8789-0B434AAA86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1572" y="1720302"/>
            <a:ext cx="8028855" cy="4512621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53BE7EE-0C94-47E3-80CB-47CEFA1A300B}"/>
              </a:ext>
            </a:extLst>
          </p:cNvPr>
          <p:cNvSpPr txBox="1"/>
          <p:nvPr/>
        </p:nvSpPr>
        <p:spPr>
          <a:xfrm>
            <a:off x="1037344" y="852929"/>
            <a:ext cx="34885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为什么要用深度网络？</a:t>
            </a:r>
          </a:p>
        </p:txBody>
      </p:sp>
    </p:spTree>
    <p:extLst>
      <p:ext uri="{BB962C8B-B14F-4D97-AF65-F5344CB8AC3E}">
        <p14:creationId xmlns:p14="http://schemas.microsoft.com/office/powerpoint/2010/main" val="34041800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973A7ABF-5BAA-41C0-B54A-753E8BB71D05}"/>
              </a:ext>
            </a:extLst>
          </p:cNvPr>
          <p:cNvSpPr txBox="1"/>
          <p:nvPr/>
        </p:nvSpPr>
        <p:spPr>
          <a:xfrm>
            <a:off x="1129553" y="968189"/>
            <a:ext cx="3626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深度网络学习的一些问题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33F490C-FE70-4861-BE92-ED5ECBD7ADC0}"/>
              </a:ext>
            </a:extLst>
          </p:cNvPr>
          <p:cNvSpPr txBox="1"/>
          <p:nvPr/>
        </p:nvSpPr>
        <p:spPr>
          <a:xfrm>
            <a:off x="1129553" y="1913325"/>
            <a:ext cx="26981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梯度消失</a:t>
            </a:r>
            <a:r>
              <a:rPr lang="en-US" altLang="zh-CN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&amp;</a:t>
            </a:r>
            <a:r>
              <a:rPr lang="zh-CN" altLang="en-US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梯度爆炸：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4A061E1-4DDE-4540-8C45-34D2C91C69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3193" y="2859657"/>
            <a:ext cx="3661402" cy="606824"/>
          </a:xfrm>
          <a:prstGeom prst="rect">
            <a:avLst/>
          </a:prstGeom>
        </p:spPr>
      </p:pic>
      <p:pic>
        <p:nvPicPr>
          <p:cNvPr id="1028" name="Picture 4" descr="preview">
            <a:extLst>
              <a:ext uri="{FF2B5EF4-FFF2-40B4-BE49-F238E27FC236}">
                <a16:creationId xmlns:a16="http://schemas.microsoft.com/office/drawing/2014/main" id="{AC58CBBB-F533-45E2-AB66-1094432433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553" y="2996332"/>
            <a:ext cx="5239361" cy="2705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C19EDE40-89B1-4DEB-8292-9BA28DA07EC9}"/>
              </a:ext>
            </a:extLst>
          </p:cNvPr>
          <p:cNvSpPr txBox="1"/>
          <p:nvPr/>
        </p:nvSpPr>
        <p:spPr>
          <a:xfrm>
            <a:off x="1129553" y="2627000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以一个四层网络为例：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E6C05F9-6515-4FD0-8FCA-385E7CA8DFB5}"/>
              </a:ext>
            </a:extLst>
          </p:cNvPr>
          <p:cNvSpPr txBox="1"/>
          <p:nvPr/>
        </p:nvSpPr>
        <p:spPr>
          <a:xfrm>
            <a:off x="7073193" y="2313435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利用反向传播更新梯度：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52AF068-4B29-489D-BFA4-61298152A760}"/>
              </a:ext>
            </a:extLst>
          </p:cNvPr>
          <p:cNvSpPr txBox="1"/>
          <p:nvPr/>
        </p:nvSpPr>
        <p:spPr>
          <a:xfrm>
            <a:off x="7368988" y="3888121"/>
            <a:ext cx="3956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Derivative &gt; 1 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→ </a:t>
            </a:r>
            <a:r>
              <a:rPr lang="en-US" altLang="zh-CN" b="0" i="0" dirty="0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exponential explosion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3E8F103-512A-4BEC-A6A2-625B7AC0BEA0}"/>
              </a:ext>
            </a:extLst>
          </p:cNvPr>
          <p:cNvSpPr txBox="1"/>
          <p:nvPr/>
        </p:nvSpPr>
        <p:spPr>
          <a:xfrm>
            <a:off x="7368988" y="4494427"/>
            <a:ext cx="31037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Derivative &lt; 1 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→ 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tends to zero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5765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D3F6D2B6-AF41-4EF9-9A13-5BCA2634B79E}"/>
              </a:ext>
            </a:extLst>
          </p:cNvPr>
          <p:cNvSpPr txBox="1"/>
          <p:nvPr/>
        </p:nvSpPr>
        <p:spPr>
          <a:xfrm>
            <a:off x="1459966" y="1191026"/>
            <a:ext cx="3262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不同层学习速率比较：</a:t>
            </a:r>
          </a:p>
        </p:txBody>
      </p:sp>
      <p:pic>
        <p:nvPicPr>
          <p:cNvPr id="2050" name="Picture 2" descr="preview">
            <a:extLst>
              <a:ext uri="{FF2B5EF4-FFF2-40B4-BE49-F238E27FC236}">
                <a16:creationId xmlns:a16="http://schemas.microsoft.com/office/drawing/2014/main" id="{C7E149A0-4FC5-4431-A4DF-3BF9416687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6070" y="2294271"/>
            <a:ext cx="4919930" cy="3746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preview">
            <a:extLst>
              <a:ext uri="{FF2B5EF4-FFF2-40B4-BE49-F238E27FC236}">
                <a16:creationId xmlns:a16="http://schemas.microsoft.com/office/drawing/2014/main" id="{F30F17D3-9029-4EF6-8522-9A544BE75B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4076" y="2231211"/>
            <a:ext cx="4733275" cy="3810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10008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0069A3BE-A699-481B-8AA3-370E0D992184}"/>
              </a:ext>
            </a:extLst>
          </p:cNvPr>
          <p:cNvSpPr txBox="1"/>
          <p:nvPr/>
        </p:nvSpPr>
        <p:spPr>
          <a:xfrm>
            <a:off x="1313969" y="1094122"/>
            <a:ext cx="2954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从激活函数角度看：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5683CBC-1C6B-4CDD-9AEC-C601014033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3969" y="2999635"/>
            <a:ext cx="3952120" cy="2533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28DBDF1F-AD5D-4DBD-8DCF-BE0E00FCC02C}"/>
              </a:ext>
            </a:extLst>
          </p:cNvPr>
          <p:cNvSpPr txBox="1"/>
          <p:nvPr/>
        </p:nvSpPr>
        <p:spPr>
          <a:xfrm>
            <a:off x="1483019" y="2420471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Sigmoid</a:t>
            </a: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：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AB66CF2B-6C2C-43EA-9445-A66DB21769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6089" y="2789803"/>
            <a:ext cx="5922744" cy="2687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8E4FEE63-2E32-479B-A7B9-247020BAF1E5}"/>
              </a:ext>
            </a:extLst>
          </p:cNvPr>
          <p:cNvSpPr txBox="1"/>
          <p:nvPr/>
        </p:nvSpPr>
        <p:spPr>
          <a:xfrm>
            <a:off x="5549561" y="242047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tanh: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3A14EBC0-19C3-4C19-862C-D36060AFE194}"/>
                  </a:ext>
                </a:extLst>
              </p:cNvPr>
              <p:cNvSpPr txBox="1"/>
              <p:nvPr/>
            </p:nvSpPr>
            <p:spPr>
              <a:xfrm>
                <a:off x="2534157" y="2277371"/>
                <a:ext cx="1002967" cy="6173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3A14EBC0-19C3-4C19-862C-D36060AFE1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4157" y="2277371"/>
                <a:ext cx="1002967" cy="61734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09646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E356734-8058-4930-B87A-04A5EAEB36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7034" y="933743"/>
            <a:ext cx="3887480" cy="1325563"/>
          </a:xfrm>
        </p:spPr>
        <p:txBody>
          <a:bodyPr>
            <a:normAutofit/>
          </a:bodyPr>
          <a:lstStyle/>
          <a:p>
            <a:r>
              <a:rPr lang="zh-CN" altLang="en-US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如何解决梯度消失</a:t>
            </a:r>
            <a:r>
              <a:rPr lang="en-US" altLang="zh-CN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/</a:t>
            </a:r>
            <a:r>
              <a:rPr lang="zh-CN" altLang="en-US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爆炸？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757A2D3-61EC-4E0E-826E-AB9D40CBED74}"/>
              </a:ext>
            </a:extLst>
          </p:cNvPr>
          <p:cNvSpPr txBox="1"/>
          <p:nvPr/>
        </p:nvSpPr>
        <p:spPr>
          <a:xfrm>
            <a:off x="1207034" y="2635624"/>
            <a:ext cx="5408919" cy="2461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en-US" altLang="zh-CN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1.</a:t>
            </a:r>
            <a:r>
              <a:rPr lang="zh-CN" altLang="en-US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选用合适的激活函数：如</a:t>
            </a:r>
            <a:r>
              <a:rPr lang="en-US" altLang="zh-CN" sz="20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ReLU</a:t>
            </a:r>
          </a:p>
          <a:p>
            <a:pPr algn="just">
              <a:lnSpc>
                <a:spcPct val="200000"/>
              </a:lnSpc>
            </a:pPr>
            <a:r>
              <a:rPr lang="en-US" altLang="zh-CN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2.</a:t>
            </a:r>
            <a:r>
              <a:rPr lang="zh-CN" altLang="en-US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梯度剪切</a:t>
            </a:r>
            <a:endParaRPr lang="en-US" altLang="zh-CN" sz="20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algn="just">
              <a:lnSpc>
                <a:spcPct val="200000"/>
              </a:lnSpc>
            </a:pPr>
            <a:r>
              <a:rPr lang="en-US" altLang="zh-CN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3.</a:t>
            </a:r>
            <a:r>
              <a:rPr lang="zh-CN" altLang="en-US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残差网络</a:t>
            </a:r>
            <a:endParaRPr lang="en-US" altLang="zh-CN" sz="20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algn="just">
              <a:lnSpc>
                <a:spcPct val="200000"/>
              </a:lnSpc>
            </a:pPr>
            <a:r>
              <a:rPr lang="en-US" altLang="zh-CN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……</a:t>
            </a:r>
            <a:endParaRPr lang="zh-CN" altLang="en-US" sz="20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4098" name="Picture 2" descr="preview">
            <a:extLst>
              <a:ext uri="{FF2B5EF4-FFF2-40B4-BE49-F238E27FC236}">
                <a16:creationId xmlns:a16="http://schemas.microsoft.com/office/drawing/2014/main" id="{20B07626-4D25-48E8-A048-1FFBB48898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9247" y="2758086"/>
            <a:ext cx="6073001" cy="2216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37150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EEDECB79-36B9-463A-B78D-E648733BF669}"/>
              </a:ext>
            </a:extLst>
          </p:cNvPr>
          <p:cNvSpPr txBox="1"/>
          <p:nvPr/>
        </p:nvSpPr>
        <p:spPr>
          <a:xfrm>
            <a:off x="1129553" y="968189"/>
            <a:ext cx="3626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深度网络学习的一些问题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2A210AF-D08B-4E2F-8BF8-84A0D5BEECDE}"/>
              </a:ext>
            </a:extLst>
          </p:cNvPr>
          <p:cNvSpPr txBox="1"/>
          <p:nvPr/>
        </p:nvSpPr>
        <p:spPr>
          <a:xfrm>
            <a:off x="1129553" y="2297526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参数初始化：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BEB53A2-F5D1-4F8C-8F86-7AC9801DB5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9308" y="1844708"/>
            <a:ext cx="5143139" cy="416993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DEFA5644-7D71-47ED-94F7-DCF9F963B5C9}"/>
              </a:ext>
            </a:extLst>
          </p:cNvPr>
          <p:cNvSpPr txBox="1"/>
          <p:nvPr/>
        </p:nvSpPr>
        <p:spPr>
          <a:xfrm>
            <a:off x="1125057" y="3465748"/>
            <a:ext cx="4087906" cy="2120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参数初始化使得网络处于不同的起点，往往带来截然不同的训练结果。如右图的</a:t>
            </a:r>
            <a:r>
              <a:rPr lang="zh-CN" altLang="en-US" dirty="0">
                <a:solidFill>
                  <a:schemeClr val="accent5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蓝色箭头</a:t>
            </a: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的起点比</a:t>
            </a:r>
            <a:r>
              <a:rPr lang="zh-CN" altLang="en-US" dirty="0">
                <a:solidFill>
                  <a:schemeClr val="accent4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黄色箭头</a:t>
            </a: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指向的起点更容易陷入局部最优。选择合适的初始化方法可以减少这种情况。</a:t>
            </a:r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C0F42932-B378-4E98-ACD9-DB01632692E9}"/>
              </a:ext>
            </a:extLst>
          </p:cNvPr>
          <p:cNvCxnSpPr/>
          <p:nvPr/>
        </p:nvCxnSpPr>
        <p:spPr>
          <a:xfrm>
            <a:off x="8306440" y="5378824"/>
            <a:ext cx="530199" cy="13831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9CC904CB-DCFA-4668-9518-B2D2D32B474F}"/>
              </a:ext>
            </a:extLst>
          </p:cNvPr>
          <p:cNvSpPr txBox="1"/>
          <p:nvPr/>
        </p:nvSpPr>
        <p:spPr>
          <a:xfrm>
            <a:off x="8817778" y="5417244"/>
            <a:ext cx="14414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/>
              <a:t>Global Minima</a:t>
            </a:r>
            <a:endParaRPr lang="zh-CN" altLang="en-US" sz="1600" b="1" dirty="0"/>
          </a:p>
        </p:txBody>
      </p: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CEA89B7E-2C23-4707-BA00-2ADAA5EC60A4}"/>
              </a:ext>
            </a:extLst>
          </p:cNvPr>
          <p:cNvCxnSpPr>
            <a:cxnSpLocks/>
          </p:cNvCxnSpPr>
          <p:nvPr/>
        </p:nvCxnSpPr>
        <p:spPr>
          <a:xfrm flipH="1">
            <a:off x="7730138" y="5209318"/>
            <a:ext cx="141196" cy="37720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82CDBD49-36B4-41EC-A714-364B9FF3EB15}"/>
              </a:ext>
            </a:extLst>
          </p:cNvPr>
          <p:cNvSpPr txBox="1"/>
          <p:nvPr/>
        </p:nvSpPr>
        <p:spPr>
          <a:xfrm>
            <a:off x="7069348" y="5525048"/>
            <a:ext cx="13215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/>
              <a:t>Local Minima</a:t>
            </a:r>
            <a:endParaRPr lang="zh-CN" altLang="en-US" sz="1600" b="1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CF5EBBC7-75E4-4600-A591-FCB34DE3AC36}"/>
              </a:ext>
            </a:extLst>
          </p:cNvPr>
          <p:cNvSpPr txBox="1"/>
          <p:nvPr/>
        </p:nvSpPr>
        <p:spPr>
          <a:xfrm>
            <a:off x="1129553" y="2623641"/>
            <a:ext cx="2119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/>
              <a:t>Parameter Initialization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499825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>
          <a:blip r:embed="rId3">
            <a:lum contras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9250" y="8890"/>
            <a:ext cx="12541250" cy="685800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4">
            <a:clrChange>
              <a:clrFrom>
                <a:srgbClr val="F5FDF2">
                  <a:alpha val="100000"/>
                </a:srgbClr>
              </a:clrFrom>
              <a:clrTo>
                <a:srgbClr val="F5FDF2">
                  <a:alpha val="100000"/>
                  <a:alpha val="0"/>
                </a:srgbClr>
              </a:clrTo>
            </a:clrChange>
            <a:grayscl/>
            <a:lum bright="58000" contrast="-64000"/>
          </a:blip>
          <a:stretch>
            <a:fillRect/>
          </a:stretch>
        </p:blipFill>
        <p:spPr>
          <a:xfrm rot="16200000">
            <a:off x="-3792855" y="819785"/>
            <a:ext cx="6866890" cy="5227320"/>
          </a:xfrm>
          <a:prstGeom prst="ellipse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4">
            <a:clrChange>
              <a:clrFrom>
                <a:srgbClr val="F5FDF2">
                  <a:alpha val="100000"/>
                </a:srgbClr>
              </a:clrFrom>
              <a:clrTo>
                <a:srgbClr val="F5FDF2">
                  <a:alpha val="100000"/>
                  <a:alpha val="0"/>
                </a:srgbClr>
              </a:clrTo>
            </a:clrChange>
            <a:grayscl/>
            <a:lum bright="58000" contrast="-64000"/>
          </a:blip>
          <a:stretch>
            <a:fillRect/>
          </a:stretch>
        </p:blipFill>
        <p:spPr>
          <a:xfrm rot="16200000">
            <a:off x="8728075" y="819785"/>
            <a:ext cx="6866890" cy="5227320"/>
          </a:xfrm>
          <a:prstGeom prst="ellipse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4357963" y="2822823"/>
            <a:ext cx="3877985" cy="1230666"/>
            <a:chOff x="4202897" y="2848154"/>
            <a:chExt cx="3877985" cy="1230666"/>
          </a:xfrm>
        </p:grpSpPr>
        <p:sp>
          <p:nvSpPr>
            <p:cNvPr id="8" name="文本框 7"/>
            <p:cNvSpPr txBox="1"/>
            <p:nvPr/>
          </p:nvSpPr>
          <p:spPr>
            <a:xfrm>
              <a:off x="4202897" y="2988650"/>
              <a:ext cx="387798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3200" b="1" dirty="0"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从感知器到神经网络</a:t>
              </a:r>
            </a:p>
          </p:txBody>
        </p:sp>
        <p:cxnSp>
          <p:nvCxnSpPr>
            <p:cNvPr id="10" name="直接连接符 9"/>
            <p:cNvCxnSpPr/>
            <p:nvPr/>
          </p:nvCxnSpPr>
          <p:spPr>
            <a:xfrm>
              <a:off x="4615322" y="2848154"/>
              <a:ext cx="2935705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/>
          </p:nvCxnSpPr>
          <p:spPr>
            <a:xfrm>
              <a:off x="4615322" y="4078820"/>
              <a:ext cx="2935705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文本框 1"/>
          <p:cNvSpPr txBox="1"/>
          <p:nvPr/>
        </p:nvSpPr>
        <p:spPr>
          <a:xfrm>
            <a:off x="3061970" y="2900045"/>
            <a:ext cx="1695450" cy="115125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defTabSz="685800">
              <a:lnSpc>
                <a:spcPct val="80000"/>
              </a:lnSpc>
            </a:pPr>
            <a:r>
              <a:rPr lang="en-US" altLang="zh-CN" sz="8800" b="1" dirty="0"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01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AA012EE-FE93-41A0-80B1-A782472D923F}"/>
              </a:ext>
            </a:extLst>
          </p:cNvPr>
          <p:cNvSpPr txBox="1"/>
          <p:nvPr/>
        </p:nvSpPr>
        <p:spPr>
          <a:xfrm>
            <a:off x="4661146" y="3552540"/>
            <a:ext cx="3285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From perceptron to Neural Nets</a:t>
            </a:r>
            <a:endParaRPr lang="zh-CN" altLang="en-US" dirty="0"/>
          </a:p>
        </p:txBody>
      </p:sp>
    </p:spTree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3197FF24-140C-4BC8-A92E-47695B2D76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3462" y="1761204"/>
            <a:ext cx="4710192" cy="440675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A5AA7D3-CB99-4D98-8798-D59A87E6EC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3476" y="1761204"/>
            <a:ext cx="4650206" cy="4478231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6B400EEF-CD3E-4212-B9B1-42F09158BD04}"/>
              </a:ext>
            </a:extLst>
          </p:cNvPr>
          <p:cNvSpPr txBox="1"/>
          <p:nvPr/>
        </p:nvSpPr>
        <p:spPr>
          <a:xfrm>
            <a:off x="1428060" y="1014293"/>
            <a:ext cx="89292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Xavier Glorot, Yoshua Bengio. </a:t>
            </a:r>
            <a:r>
              <a:rPr lang="en-US" altLang="zh-CN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Understanding the difficulty of training deep feedforward Neural Networks</a:t>
            </a:r>
            <a:endParaRPr lang="zh-CN" altLang="en-US" sz="1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23365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B4BD161F-D93F-4E47-9F44-CF6258DD7C32}"/>
              </a:ext>
            </a:extLst>
          </p:cNvPr>
          <p:cNvSpPr txBox="1"/>
          <p:nvPr/>
        </p:nvSpPr>
        <p:spPr>
          <a:xfrm>
            <a:off x="1129553" y="968189"/>
            <a:ext cx="3626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深度网络学习的一些问题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C3C8320-50DB-470C-82A7-7236B1117DC6}"/>
              </a:ext>
            </a:extLst>
          </p:cNvPr>
          <p:cNvSpPr txBox="1"/>
          <p:nvPr/>
        </p:nvSpPr>
        <p:spPr>
          <a:xfrm>
            <a:off x="1129553" y="1867220"/>
            <a:ext cx="21852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欠拟合</a:t>
            </a:r>
            <a:r>
              <a:rPr lang="en-US" altLang="zh-CN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&amp;</a:t>
            </a:r>
            <a:r>
              <a:rPr lang="zh-CN" altLang="en-US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过拟合：</a:t>
            </a:r>
          </a:p>
        </p:txBody>
      </p:sp>
      <p:pic>
        <p:nvPicPr>
          <p:cNvPr id="1026" name="Picture 2" descr="preview">
            <a:extLst>
              <a:ext uri="{FF2B5EF4-FFF2-40B4-BE49-F238E27FC236}">
                <a16:creationId xmlns:a16="http://schemas.microsoft.com/office/drawing/2014/main" id="{EC0BB4F0-2478-4D5B-9C4F-BC3F4988EC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8020" y="3088277"/>
            <a:ext cx="7595960" cy="2489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E1703592-09DA-4D54-A70A-19B984CDAEA3}"/>
              </a:ext>
            </a:extLst>
          </p:cNvPr>
          <p:cNvSpPr txBox="1"/>
          <p:nvPr/>
        </p:nvSpPr>
        <p:spPr>
          <a:xfrm>
            <a:off x="2804672" y="5520479"/>
            <a:ext cx="1328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underfitting</a:t>
            </a:r>
            <a:endParaRPr lang="zh-CN" altLang="en-US" b="1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696B9E7-551F-45F5-8DB7-7DED38E3CA5D}"/>
              </a:ext>
            </a:extLst>
          </p:cNvPr>
          <p:cNvSpPr txBox="1"/>
          <p:nvPr/>
        </p:nvSpPr>
        <p:spPr>
          <a:xfrm>
            <a:off x="7976028" y="5520479"/>
            <a:ext cx="1187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overfitting</a:t>
            </a:r>
            <a:endParaRPr lang="zh-CN" altLang="en-US" b="1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8FB3A5B-A625-44DA-9E2E-2917349C6CFC}"/>
              </a:ext>
            </a:extLst>
          </p:cNvPr>
          <p:cNvSpPr txBox="1"/>
          <p:nvPr/>
        </p:nvSpPr>
        <p:spPr>
          <a:xfrm>
            <a:off x="5593977" y="5520479"/>
            <a:ext cx="11687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fits well</a:t>
            </a:r>
            <a:r>
              <a:rPr lang="zh-CN" altLang="en-US" b="1" dirty="0"/>
              <a:t>！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4712BE0-1C3A-45DC-B99A-B50C9E1D68D9}"/>
              </a:ext>
            </a:extLst>
          </p:cNvPr>
          <p:cNvSpPr txBox="1"/>
          <p:nvPr/>
        </p:nvSpPr>
        <p:spPr>
          <a:xfrm>
            <a:off x="2374367" y="2919000"/>
            <a:ext cx="16770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/>
              <a:t>Linear Function</a:t>
            </a:r>
            <a:r>
              <a:rPr lang="zh-CN" altLang="en-US" sz="1600" dirty="0"/>
              <a:t>：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59D8F80-80E8-4916-AC8B-E78A328460FB}"/>
              </a:ext>
            </a:extLst>
          </p:cNvPr>
          <p:cNvSpPr txBox="1"/>
          <p:nvPr/>
        </p:nvSpPr>
        <p:spPr>
          <a:xfrm>
            <a:off x="4856310" y="2919000"/>
            <a:ext cx="17751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/>
              <a:t>Quadratic Function</a:t>
            </a:r>
            <a:endParaRPr lang="zh-CN" altLang="en-US" sz="1600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12C398F-0D3F-4FBB-B4DF-88E767A6081D}"/>
              </a:ext>
            </a:extLst>
          </p:cNvPr>
          <p:cNvSpPr txBox="1"/>
          <p:nvPr/>
        </p:nvSpPr>
        <p:spPr>
          <a:xfrm>
            <a:off x="7436292" y="2919000"/>
            <a:ext cx="18185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/>
              <a:t>10th order function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6872052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9DCCB977-8454-4D31-AA84-670877B148A5}"/>
              </a:ext>
            </a:extLst>
          </p:cNvPr>
          <p:cNvSpPr txBox="1"/>
          <p:nvPr/>
        </p:nvSpPr>
        <p:spPr>
          <a:xfrm>
            <a:off x="1160290" y="1114185"/>
            <a:ext cx="24929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模型泛化能力讨论：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BE78A29-CFB8-4C85-8E02-A4E021BADE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0517" y="2410571"/>
            <a:ext cx="8390965" cy="3189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9683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D640B6F9-2B87-45F7-818C-57F7DF11B5C6}"/>
              </a:ext>
            </a:extLst>
          </p:cNvPr>
          <p:cNvSpPr txBox="1"/>
          <p:nvPr/>
        </p:nvSpPr>
        <p:spPr>
          <a:xfrm>
            <a:off x="1160290" y="1114185"/>
            <a:ext cx="24929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模型泛化能力讨论：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F42A4A4-2338-4544-B33C-0E6C325103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8148" y="1757972"/>
            <a:ext cx="8275704" cy="4323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2223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40CE01C-C3D2-4553-B5B4-CBDCF896F1F7}"/>
              </a:ext>
            </a:extLst>
          </p:cNvPr>
          <p:cNvSpPr txBox="1"/>
          <p:nvPr/>
        </p:nvSpPr>
        <p:spPr>
          <a:xfrm>
            <a:off x="1275550" y="960503"/>
            <a:ext cx="30059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泛化能力与模型复杂度：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9E67166-237F-41A6-8CB1-4AA1D2BBC1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2094" y="1970433"/>
            <a:ext cx="4959805" cy="1149361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CB8B9F7F-BE0B-4A18-B8B8-734946E64926}"/>
              </a:ext>
            </a:extLst>
          </p:cNvPr>
          <p:cNvSpPr txBox="1"/>
          <p:nvPr/>
        </p:nvSpPr>
        <p:spPr>
          <a:xfrm>
            <a:off x="1275550" y="1544490"/>
            <a:ext cx="32699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accent5">
                    <a:lumMod val="75000"/>
                  </a:schemeClr>
                </a:solidFill>
              </a:rPr>
              <a:t>Vapnik-Chervonenkis (VC) Bound</a:t>
            </a:r>
            <a:endParaRPr lang="zh-CN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424ADBE4-2E47-4288-8DA1-01D59E9FFC1B}"/>
              </a:ext>
            </a:extLst>
          </p:cNvPr>
          <p:cNvCxnSpPr/>
          <p:nvPr/>
        </p:nvCxnSpPr>
        <p:spPr>
          <a:xfrm>
            <a:off x="7322884" y="3058245"/>
            <a:ext cx="0" cy="30928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7A82028A-4337-44CC-8941-5E74A09FA2CB}"/>
              </a:ext>
            </a:extLst>
          </p:cNvPr>
          <p:cNvSpPr txBox="1"/>
          <p:nvPr/>
        </p:nvSpPr>
        <p:spPr>
          <a:xfrm>
            <a:off x="5980721" y="3286312"/>
            <a:ext cx="26843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/>
              <a:t>Penalty for model complexity</a:t>
            </a:r>
            <a:endParaRPr lang="zh-CN" altLang="en-US" sz="1600" b="1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AB4EF27E-7437-4970-9D71-78ECDC7B15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5550" y="3460977"/>
            <a:ext cx="3729638" cy="2720511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A84DEA9D-3105-4A17-9BAE-6DF7AC3C09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8281" y="4207606"/>
            <a:ext cx="4279887" cy="1732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0350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AF4EFFA-8556-462D-9671-66A077F9E2FB}"/>
              </a:ext>
            </a:extLst>
          </p:cNvPr>
          <p:cNvSpPr txBox="1"/>
          <p:nvPr/>
        </p:nvSpPr>
        <p:spPr>
          <a:xfrm>
            <a:off x="1283234" y="1091133"/>
            <a:ext cx="42723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如何避免过拟合？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3502235-95DB-43DE-B11C-21B820846589}"/>
              </a:ext>
            </a:extLst>
          </p:cNvPr>
          <p:cNvSpPr txBox="1"/>
          <p:nvPr/>
        </p:nvSpPr>
        <p:spPr>
          <a:xfrm>
            <a:off x="1352390" y="2159213"/>
            <a:ext cx="6633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华文中宋" panose="02010600040101010101" pitchFamily="2" charset="-122"/>
                <a:ea typeface="华文中宋" panose="02010600040101010101" pitchFamily="2" charset="-122"/>
              </a:rPr>
              <a:t>1.</a:t>
            </a: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“大数据”、数据增强：在不改变模型复杂度的同时实现涨点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018CFC6-9FC1-42F7-96A1-D5D655D58004}"/>
              </a:ext>
            </a:extLst>
          </p:cNvPr>
          <p:cNvSpPr txBox="1"/>
          <p:nvPr/>
        </p:nvSpPr>
        <p:spPr>
          <a:xfrm>
            <a:off x="1352389" y="2907098"/>
            <a:ext cx="5760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华文中宋" panose="02010600040101010101" pitchFamily="2" charset="-122"/>
                <a:ea typeface="华文中宋" panose="02010600040101010101" pitchFamily="2" charset="-122"/>
              </a:rPr>
              <a:t>2. </a:t>
            </a: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选用合适复杂度的模型：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Occam's Razor </a:t>
            </a:r>
            <a:endParaRPr lang="zh-CN" altLang="en-US" dirty="0"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3CB0435-27C4-4F3E-B368-DCEDDB3C881E}"/>
              </a:ext>
            </a:extLst>
          </p:cNvPr>
          <p:cNvSpPr txBox="1"/>
          <p:nvPr/>
        </p:nvSpPr>
        <p:spPr>
          <a:xfrm>
            <a:off x="4095590" y="2501921"/>
            <a:ext cx="5977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Tong He et al. 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Bag of tricks for</a:t>
            </a:r>
            <a:r>
              <a:rPr lang="zh-CN" alt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</a:t>
            </a:r>
            <a:r>
              <a:rPr lang="zh-CN" alt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classification with CNN</a:t>
            </a:r>
            <a:endParaRPr lang="zh-CN" alt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80847F5-A227-4603-9ACF-721F47D40CC0}"/>
              </a:ext>
            </a:extLst>
          </p:cNvPr>
          <p:cNvSpPr txBox="1"/>
          <p:nvPr/>
        </p:nvSpPr>
        <p:spPr>
          <a:xfrm>
            <a:off x="1352390" y="3654983"/>
            <a:ext cx="2636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华文中宋" panose="02010600040101010101" pitchFamily="2" charset="-122"/>
                <a:ea typeface="华文中宋" panose="02010600040101010101" pitchFamily="2" charset="-122"/>
              </a:rPr>
              <a:t>3. </a:t>
            </a: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正则化</a:t>
            </a:r>
            <a:r>
              <a:rPr lang="en-US" altLang="zh-CN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(Weight decay) </a:t>
            </a:r>
            <a:endParaRPr lang="zh-CN" altLang="en-US" dirty="0"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4FC0549-C8C6-49ED-A39B-06470C814EB6}"/>
              </a:ext>
            </a:extLst>
          </p:cNvPr>
          <p:cNvSpPr txBox="1"/>
          <p:nvPr/>
        </p:nvSpPr>
        <p:spPr>
          <a:xfrm>
            <a:off x="1352390" y="4402868"/>
            <a:ext cx="1244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华文中宋" panose="02010600040101010101" pitchFamily="2" charset="-122"/>
                <a:ea typeface="华文中宋" panose="02010600040101010101" pitchFamily="2" charset="-122"/>
              </a:rPr>
              <a:t>4. </a:t>
            </a:r>
            <a:r>
              <a:rPr lang="en-US" altLang="zh-CN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Dropout</a:t>
            </a:r>
            <a:endParaRPr lang="zh-CN" altLang="en-US" dirty="0"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303D3ECF-8F01-414A-A44E-84595F9207B8}"/>
              </a:ext>
            </a:extLst>
          </p:cNvPr>
          <p:cNvSpPr txBox="1"/>
          <p:nvPr/>
        </p:nvSpPr>
        <p:spPr>
          <a:xfrm>
            <a:off x="2450541" y="4402868"/>
            <a:ext cx="87156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i="0" dirty="0">
                <a:solidFill>
                  <a:srgbClr val="121212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：在训练过程中每次按一定的概率（比如</a:t>
            </a:r>
            <a:r>
              <a:rPr lang="en-US" altLang="zh-CN" i="0" dirty="0">
                <a:solidFill>
                  <a:srgbClr val="121212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50%</a:t>
            </a:r>
            <a:r>
              <a:rPr lang="zh-CN" altLang="en-US" i="0" dirty="0">
                <a:solidFill>
                  <a:srgbClr val="121212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）随机地“删除”一部分隐藏单元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FD436982-B3D2-42BA-B8F6-76365E4F17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8817" y="3543849"/>
            <a:ext cx="2490576" cy="679742"/>
          </a:xfrm>
          <a:prstGeom prst="rect">
            <a:avLst/>
          </a:prstGeom>
        </p:spPr>
      </p:pic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4788F672-31D4-4748-9CFC-FC6F53294E6B}"/>
              </a:ext>
            </a:extLst>
          </p:cNvPr>
          <p:cNvCxnSpPr>
            <a:stCxn id="13" idx="3"/>
          </p:cNvCxnSpPr>
          <p:nvPr/>
        </p:nvCxnSpPr>
        <p:spPr>
          <a:xfrm>
            <a:off x="6479393" y="3883720"/>
            <a:ext cx="46834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20B6F07F-04B4-48F5-8952-6EF6BB97B07E}"/>
              </a:ext>
            </a:extLst>
          </p:cNvPr>
          <p:cNvSpPr txBox="1"/>
          <p:nvPr/>
        </p:nvSpPr>
        <p:spPr>
          <a:xfrm>
            <a:off x="6926907" y="3705760"/>
            <a:ext cx="16056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/>
              <a:t>L2 Regularization</a:t>
            </a:r>
            <a:endParaRPr lang="zh-CN" altLang="en-US" sz="1600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97634A21-C248-4CFD-98A5-98AEFB12B185}"/>
              </a:ext>
            </a:extLst>
          </p:cNvPr>
          <p:cNvSpPr txBox="1"/>
          <p:nvPr/>
        </p:nvSpPr>
        <p:spPr>
          <a:xfrm>
            <a:off x="1352390" y="5150753"/>
            <a:ext cx="461665" cy="40972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zh-CN" dirty="0"/>
              <a:t>……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248808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FC1E5DB-EB31-4BF6-AD1A-FD9918EAFB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065597"/>
            <a:ext cx="10363200" cy="4843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7189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>
          <a:blip r:embed="rId3">
            <a:lum contras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9250" y="8890"/>
            <a:ext cx="12541250" cy="685800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4">
            <a:clrChange>
              <a:clrFrom>
                <a:srgbClr val="F5FDF2">
                  <a:alpha val="100000"/>
                </a:srgbClr>
              </a:clrFrom>
              <a:clrTo>
                <a:srgbClr val="F5FDF2">
                  <a:alpha val="100000"/>
                  <a:alpha val="0"/>
                </a:srgbClr>
              </a:clrTo>
            </a:clrChange>
            <a:grayscl/>
            <a:lum bright="58000" contrast="-64000"/>
          </a:blip>
          <a:stretch>
            <a:fillRect/>
          </a:stretch>
        </p:blipFill>
        <p:spPr>
          <a:xfrm rot="16200000">
            <a:off x="-3792855" y="819785"/>
            <a:ext cx="6866890" cy="5227320"/>
          </a:xfrm>
          <a:prstGeom prst="ellipse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4">
            <a:clrChange>
              <a:clrFrom>
                <a:srgbClr val="F5FDF2">
                  <a:alpha val="100000"/>
                </a:srgbClr>
              </a:clrFrom>
              <a:clrTo>
                <a:srgbClr val="F5FDF2">
                  <a:alpha val="100000"/>
                  <a:alpha val="0"/>
                </a:srgbClr>
              </a:clrTo>
            </a:clrChange>
            <a:grayscl/>
            <a:lum bright="58000" contrast="-64000"/>
          </a:blip>
          <a:stretch>
            <a:fillRect/>
          </a:stretch>
        </p:blipFill>
        <p:spPr>
          <a:xfrm rot="16200000">
            <a:off x="8728075" y="819785"/>
            <a:ext cx="6866890" cy="5227320"/>
          </a:xfrm>
          <a:prstGeom prst="ellipse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4754383" y="2822823"/>
            <a:ext cx="2954655" cy="1230666"/>
            <a:chOff x="4599317" y="2848154"/>
            <a:chExt cx="2954655" cy="1230666"/>
          </a:xfrm>
        </p:grpSpPr>
        <p:sp>
          <p:nvSpPr>
            <p:cNvPr id="8" name="文本框 7"/>
            <p:cNvSpPr txBox="1"/>
            <p:nvPr/>
          </p:nvSpPr>
          <p:spPr>
            <a:xfrm>
              <a:off x="4599317" y="2986089"/>
              <a:ext cx="295465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3600" b="1" dirty="0"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卷积神经网络</a:t>
              </a:r>
            </a:p>
          </p:txBody>
        </p:sp>
        <p:cxnSp>
          <p:nvCxnSpPr>
            <p:cNvPr id="10" name="直接连接符 9"/>
            <p:cNvCxnSpPr/>
            <p:nvPr/>
          </p:nvCxnSpPr>
          <p:spPr>
            <a:xfrm>
              <a:off x="4615322" y="2848154"/>
              <a:ext cx="2935705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/>
          </p:nvCxnSpPr>
          <p:spPr>
            <a:xfrm>
              <a:off x="4615322" y="4078820"/>
              <a:ext cx="2935705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文本框 1"/>
          <p:cNvSpPr txBox="1"/>
          <p:nvPr/>
        </p:nvSpPr>
        <p:spPr>
          <a:xfrm>
            <a:off x="3061970" y="2900045"/>
            <a:ext cx="1695450" cy="115125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defTabSz="685800">
              <a:lnSpc>
                <a:spcPct val="80000"/>
              </a:lnSpc>
            </a:pPr>
            <a:r>
              <a:rPr lang="en-US" altLang="zh-CN" sz="8800" b="1" dirty="0"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03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2EE2942-16C0-4AB2-9C9B-9BE04516F364}"/>
              </a:ext>
            </a:extLst>
          </p:cNvPr>
          <p:cNvSpPr txBox="1"/>
          <p:nvPr/>
        </p:nvSpPr>
        <p:spPr>
          <a:xfrm>
            <a:off x="4770388" y="3546223"/>
            <a:ext cx="29694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Convolutional neural network</a:t>
            </a:r>
            <a:endParaRPr lang="zh-CN" altLang="en-US" dirty="0"/>
          </a:p>
        </p:txBody>
      </p:sp>
    </p:spTree>
  </p:cSld>
  <p:clrMapOvr>
    <a:masterClrMapping/>
  </p:clrMapOvr>
  <p:transition spd="slow">
    <p:push dir="u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LSVRC 的图像结果">
            <a:extLst>
              <a:ext uri="{FF2B5EF4-FFF2-40B4-BE49-F238E27FC236}">
                <a16:creationId xmlns:a16="http://schemas.microsoft.com/office/drawing/2014/main" id="{6868EEDB-4494-4D7B-BA73-F1EC894A3F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9237" y="2453969"/>
            <a:ext cx="6513847" cy="3693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id="{E852E26A-8B2B-4383-B7D2-6DD63F027C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zh-CN" altLang="en-US" sz="2800" dirty="0">
                <a:latin typeface="华文中宋" panose="02010600040101010101" pitchFamily="2" charset="-122"/>
                <a:ea typeface="华文中宋" panose="02010600040101010101" pitchFamily="2" charset="-122"/>
              </a:rPr>
              <a:t>背景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1E2F49E-6D4C-413B-92CA-CB84BE6BBA06}"/>
              </a:ext>
            </a:extLst>
          </p:cNvPr>
          <p:cNvSpPr txBox="1"/>
          <p:nvPr/>
        </p:nvSpPr>
        <p:spPr>
          <a:xfrm>
            <a:off x="1083449" y="1690688"/>
            <a:ext cx="50125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ImageNet &amp; LSVRC</a:t>
            </a:r>
            <a:endParaRPr lang="zh-CN" altLang="en-US" sz="24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305B155-B9B0-421B-B54C-F99B9D68867A}"/>
              </a:ext>
            </a:extLst>
          </p:cNvPr>
          <p:cNvSpPr txBox="1"/>
          <p:nvPr/>
        </p:nvSpPr>
        <p:spPr>
          <a:xfrm>
            <a:off x="8306440" y="2439425"/>
            <a:ext cx="22740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About 22,000</a:t>
            </a:r>
            <a:r>
              <a:rPr lang="zh-CN" altLang="en-US" dirty="0"/>
              <a:t> </a:t>
            </a:r>
            <a:r>
              <a:rPr lang="en-US" altLang="zh-CN" dirty="0"/>
              <a:t>classes</a:t>
            </a:r>
          </a:p>
          <a:p>
            <a:r>
              <a:rPr lang="en-US" altLang="zh-CN" dirty="0"/>
              <a:t>Over 15million images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5671090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72E69950-5DC0-4216-A288-312D125123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671" y="1595519"/>
            <a:ext cx="3494608" cy="433379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6E00942-035D-4DCE-97C8-B35728809F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7260" y="2619936"/>
            <a:ext cx="6884894" cy="2284959"/>
          </a:xfrm>
          <a:prstGeom prst="rect">
            <a:avLst/>
          </a:prstGeom>
        </p:spPr>
      </p:pic>
      <p:sp>
        <p:nvSpPr>
          <p:cNvPr id="8" name="标题 1">
            <a:extLst>
              <a:ext uri="{FF2B5EF4-FFF2-40B4-BE49-F238E27FC236}">
                <a16:creationId xmlns:a16="http://schemas.microsoft.com/office/drawing/2014/main" id="{99AD0B13-B8CD-447A-BFEA-613EA9F9ED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zh-CN" altLang="en-US" sz="2800" dirty="0">
                <a:latin typeface="华文中宋" panose="02010600040101010101" pitchFamily="2" charset="-122"/>
                <a:ea typeface="华文中宋" panose="02010600040101010101" pitchFamily="2" charset="-122"/>
              </a:rPr>
              <a:t>背景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18B056E-654D-41F1-8FE9-5BBFA62B1519}"/>
              </a:ext>
            </a:extLst>
          </p:cNvPr>
          <p:cNvSpPr txBox="1"/>
          <p:nvPr/>
        </p:nvSpPr>
        <p:spPr>
          <a:xfrm>
            <a:off x="4687260" y="1955458"/>
            <a:ext cx="32201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err="1"/>
              <a:t>AlexNet</a:t>
            </a:r>
            <a:r>
              <a:rPr lang="en-US" altLang="zh-CN" sz="2000" b="1" dirty="0"/>
              <a:t> in ImageNet 2012</a:t>
            </a:r>
            <a:r>
              <a:rPr lang="zh-CN" altLang="en-US" sz="2000" b="1" dirty="0"/>
              <a:t>：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76CF96B-5977-485F-8B97-98C57F6B2813}"/>
              </a:ext>
            </a:extLst>
          </p:cNvPr>
          <p:cNvSpPr txBox="1"/>
          <p:nvPr/>
        </p:nvSpPr>
        <p:spPr>
          <a:xfrm>
            <a:off x="1934065" y="1521411"/>
            <a:ext cx="15858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Top-5 Error Rate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76E4F92-F215-4DF9-BDB9-337C3B686348}"/>
              </a:ext>
            </a:extLst>
          </p:cNvPr>
          <p:cNvSpPr txBox="1"/>
          <p:nvPr/>
        </p:nvSpPr>
        <p:spPr>
          <a:xfrm>
            <a:off x="4687260" y="5169263"/>
            <a:ext cx="28614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华文中宋" panose="02010600040101010101" pitchFamily="2" charset="-122"/>
                <a:ea typeface="华文中宋" panose="02010600040101010101" pitchFamily="2" charset="-122"/>
              </a:rPr>
              <a:t>在两块</a:t>
            </a:r>
            <a:r>
              <a:rPr lang="en-US" altLang="zh-CN" sz="16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GPU</a:t>
            </a:r>
            <a:r>
              <a:rPr lang="zh-CN" altLang="en-US" sz="1600" dirty="0">
                <a:latin typeface="华文中宋" panose="02010600040101010101" pitchFamily="2" charset="-122"/>
                <a:ea typeface="华文中宋" panose="02010600040101010101" pitchFamily="2" charset="-122"/>
              </a:rPr>
              <a:t>上训练一周</a:t>
            </a:r>
          </a:p>
        </p:txBody>
      </p:sp>
    </p:spTree>
    <p:extLst>
      <p:ext uri="{BB962C8B-B14F-4D97-AF65-F5344CB8AC3E}">
        <p14:creationId xmlns:p14="http://schemas.microsoft.com/office/powerpoint/2010/main" val="38674055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26C0A5E0-1DA5-4AD4-929B-83CE0494B7D5}"/>
              </a:ext>
            </a:extLst>
          </p:cNvPr>
          <p:cNvSpPr txBox="1"/>
          <p:nvPr/>
        </p:nvSpPr>
        <p:spPr>
          <a:xfrm>
            <a:off x="1077952" y="921834"/>
            <a:ext cx="3057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latin typeface="思源黑体 CN Heavy"/>
                <a:ea typeface="华文中宋" panose="02010600040101010101" pitchFamily="2" charset="-122"/>
              </a:rPr>
              <a:t>感知器如何工作？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125A345-C9FA-404F-9CBE-1AC7C61B089B}"/>
              </a:ext>
            </a:extLst>
          </p:cNvPr>
          <p:cNvSpPr txBox="1"/>
          <p:nvPr/>
        </p:nvSpPr>
        <p:spPr>
          <a:xfrm>
            <a:off x="1129991" y="1445054"/>
            <a:ext cx="23150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ea typeface="思源黑体 CN Light" panose="020B0300000000000000"/>
                <a:cs typeface="Times New Roman" panose="02020603050405020304" pitchFamily="18" charset="0"/>
              </a:rPr>
              <a:t>How does perceptron work</a:t>
            </a:r>
            <a:r>
              <a:rPr lang="zh-CN" altLang="en-US" sz="1400" dirty="0">
                <a:latin typeface="Times New Roman" panose="02020603050405020304" pitchFamily="18" charset="0"/>
                <a:ea typeface="思源黑体 CN Light" panose="020B0300000000000000"/>
                <a:cs typeface="Times New Roman" panose="02020603050405020304" pitchFamily="18" charset="0"/>
              </a:rPr>
              <a:t>？</a:t>
            </a:r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983F80F1-7664-4F3E-9050-2C24A13FD2D7}"/>
              </a:ext>
            </a:extLst>
          </p:cNvPr>
          <p:cNvCxnSpPr>
            <a:cxnSpLocks/>
          </p:cNvCxnSpPr>
          <p:nvPr/>
        </p:nvCxnSpPr>
        <p:spPr>
          <a:xfrm>
            <a:off x="2305601" y="2753554"/>
            <a:ext cx="639981" cy="2799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9DFA5E48-D5CD-46FD-B57D-3A312BCA4B84}"/>
              </a:ext>
            </a:extLst>
          </p:cNvPr>
          <p:cNvCxnSpPr>
            <a:cxnSpLocks/>
          </p:cNvCxnSpPr>
          <p:nvPr/>
        </p:nvCxnSpPr>
        <p:spPr>
          <a:xfrm flipV="1">
            <a:off x="2299631" y="3343968"/>
            <a:ext cx="645951" cy="3095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椭圆 18">
            <a:extLst>
              <a:ext uri="{FF2B5EF4-FFF2-40B4-BE49-F238E27FC236}">
                <a16:creationId xmlns:a16="http://schemas.microsoft.com/office/drawing/2014/main" id="{CA507F66-2F00-4309-80D8-A00232A83EA1}"/>
              </a:ext>
            </a:extLst>
          </p:cNvPr>
          <p:cNvSpPr/>
          <p:nvPr/>
        </p:nvSpPr>
        <p:spPr>
          <a:xfrm>
            <a:off x="2921081" y="2911824"/>
            <a:ext cx="512957" cy="525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" name="直接箭头连接符 2">
            <a:extLst>
              <a:ext uri="{FF2B5EF4-FFF2-40B4-BE49-F238E27FC236}">
                <a16:creationId xmlns:a16="http://schemas.microsoft.com/office/drawing/2014/main" id="{531DB88C-A31C-4BE6-BC75-0D5D11B682A2}"/>
              </a:ext>
            </a:extLst>
          </p:cNvPr>
          <p:cNvCxnSpPr>
            <a:cxnSpLocks/>
            <a:stCxn id="19" idx="6"/>
          </p:cNvCxnSpPr>
          <p:nvPr/>
        </p:nvCxnSpPr>
        <p:spPr>
          <a:xfrm>
            <a:off x="3434038" y="3174691"/>
            <a:ext cx="6690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>
            <a:extLst>
              <a:ext uri="{FF2B5EF4-FFF2-40B4-BE49-F238E27FC236}">
                <a16:creationId xmlns:a16="http://schemas.microsoft.com/office/drawing/2014/main" id="{D903CFBC-3034-4CDC-A9EA-11EA1A4AC020}"/>
              </a:ext>
            </a:extLst>
          </p:cNvPr>
          <p:cNvSpPr txBox="1"/>
          <p:nvPr/>
        </p:nvSpPr>
        <p:spPr>
          <a:xfrm>
            <a:off x="4103111" y="3005414"/>
            <a:ext cx="7104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E07CC894-DFB1-4CB5-AEAB-14DCC2812D72}"/>
                  </a:ext>
                </a:extLst>
              </p:cNvPr>
              <p:cNvSpPr txBox="1"/>
              <p:nvPr/>
            </p:nvSpPr>
            <p:spPr>
              <a:xfrm>
                <a:off x="1899942" y="2524198"/>
                <a:ext cx="45627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E07CC894-DFB1-4CB5-AEAB-14DCC2812D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9942" y="2524198"/>
                <a:ext cx="456279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9482EB72-E0A1-4749-BC43-8E36E2D3B04B}"/>
                  </a:ext>
                </a:extLst>
              </p:cNvPr>
              <p:cNvSpPr txBox="1"/>
              <p:nvPr/>
            </p:nvSpPr>
            <p:spPr>
              <a:xfrm>
                <a:off x="1899942" y="3437558"/>
                <a:ext cx="46160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9482EB72-E0A1-4749-BC43-8E36E2D3B0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9942" y="3437558"/>
                <a:ext cx="461601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C2FA5CCE-793E-496E-B1AA-1B454A3331D2}"/>
                  </a:ext>
                </a:extLst>
              </p:cNvPr>
              <p:cNvSpPr txBox="1"/>
              <p:nvPr/>
            </p:nvSpPr>
            <p:spPr>
              <a:xfrm>
                <a:off x="3445048" y="2893530"/>
                <a:ext cx="58310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sz="1400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C2FA5CCE-793E-496E-B1AA-1B454A3331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5048" y="2893530"/>
                <a:ext cx="583108" cy="307777"/>
              </a:xfrm>
              <a:prstGeom prst="rect">
                <a:avLst/>
              </a:prstGeom>
              <a:blipFill>
                <a:blip r:embed="rId4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D0213035-BCC1-4629-9EC8-A0EF9FF1969C}"/>
                  </a:ext>
                </a:extLst>
              </p:cNvPr>
              <p:cNvSpPr txBox="1"/>
              <p:nvPr/>
            </p:nvSpPr>
            <p:spPr>
              <a:xfrm>
                <a:off x="1483630" y="5316251"/>
                <a:ext cx="299596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:"</m:t>
                      </m:r>
                      <m:r>
                        <m:rPr>
                          <m:nor/>
                        </m:rPr>
                        <a:rPr lang="en-US" altLang="zh-CN" b="0" i="0" smtClean="0">
                          <a:latin typeface="Cambria Math" panose="02040503050406030204" pitchFamily="18" charset="0"/>
                        </a:rPr>
                        <m:t>some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"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𝑓𝑢𝑛𝑐𝑡𝑖𝑜𝑛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D0213035-BCC1-4629-9EC8-A0EF9FF196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3630" y="5316251"/>
                <a:ext cx="2995961" cy="369332"/>
              </a:xfrm>
              <a:prstGeom prst="rect">
                <a:avLst/>
              </a:prstGeom>
              <a:blipFill>
                <a:blip r:embed="rId5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480F1FB9-2400-4C39-A348-ECB34017D4C8}"/>
                  </a:ext>
                </a:extLst>
              </p:cNvPr>
              <p:cNvSpPr txBox="1"/>
              <p:nvPr/>
            </p:nvSpPr>
            <p:spPr>
              <a:xfrm>
                <a:off x="1899942" y="4453890"/>
                <a:ext cx="15981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: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𝑖𝑛𝑝𝑢𝑡𝑠</m:t>
                      </m:r>
                    </m:oMath>
                  </m:oMathPara>
                </a14:m>
                <a:endParaRPr lang="en-US" altLang="zh-CN" b="0" dirty="0"/>
              </a:p>
            </p:txBody>
          </p:sp>
        </mc:Choice>
        <mc:Fallback xmlns="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480F1FB9-2400-4C39-A348-ECB34017D4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9942" y="4453890"/>
                <a:ext cx="1598130" cy="369332"/>
              </a:xfrm>
              <a:prstGeom prst="rect">
                <a:avLst/>
              </a:prstGeom>
              <a:blipFill>
                <a:blip r:embed="rId6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DBB9D74D-AABB-447D-BC1A-83C0C7751FCB}"/>
                  </a:ext>
                </a:extLst>
              </p:cNvPr>
              <p:cNvSpPr txBox="1"/>
              <p:nvPr/>
            </p:nvSpPr>
            <p:spPr>
              <a:xfrm>
                <a:off x="1899942" y="4885389"/>
                <a:ext cx="183890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: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𝑤𝑒𝑖𝑔h𝑡𝑠</m:t>
                      </m:r>
                    </m:oMath>
                  </m:oMathPara>
                </a14:m>
                <a:endParaRPr lang="en-US" altLang="zh-CN" b="0" dirty="0"/>
              </a:p>
            </p:txBody>
          </p:sp>
        </mc:Choice>
        <mc:Fallback xmlns="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DBB9D74D-AABB-447D-BC1A-83C0C7751F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9942" y="4885389"/>
                <a:ext cx="1838900" cy="369332"/>
              </a:xfrm>
              <a:prstGeom prst="rect">
                <a:avLst/>
              </a:prstGeom>
              <a:blipFill>
                <a:blip r:embed="rId7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1" name="图片 30">
            <a:extLst>
              <a:ext uri="{FF2B5EF4-FFF2-40B4-BE49-F238E27FC236}">
                <a16:creationId xmlns:a16="http://schemas.microsoft.com/office/drawing/2014/main" id="{631D7503-202B-451B-B980-3581B47B6EF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6000" y="2411444"/>
            <a:ext cx="4317809" cy="964171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738396C5-C6E2-4CEB-A909-5416299F02C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28476" y="3956707"/>
            <a:ext cx="3459802" cy="102512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72CEF99E-3A66-4684-92FB-508CA7FEEDEA}"/>
                  </a:ext>
                </a:extLst>
              </p:cNvPr>
              <p:cNvSpPr txBox="1"/>
              <p:nvPr/>
            </p:nvSpPr>
            <p:spPr>
              <a:xfrm>
                <a:off x="2448105" y="2545412"/>
                <a:ext cx="5018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72CEF99E-3A66-4684-92FB-508CA7FEED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8105" y="2545412"/>
                <a:ext cx="501804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53D1A010-E0A5-41CD-B9BD-6CAF3577F121}"/>
                  </a:ext>
                </a:extLst>
              </p:cNvPr>
              <p:cNvSpPr txBox="1"/>
              <p:nvPr/>
            </p:nvSpPr>
            <p:spPr>
              <a:xfrm>
                <a:off x="2525136" y="3095036"/>
                <a:ext cx="4571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53D1A010-E0A5-41CD-B9BD-6CAF3577F1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5136" y="3095036"/>
                <a:ext cx="45719" cy="369332"/>
              </a:xfrm>
              <a:prstGeom prst="rect">
                <a:avLst/>
              </a:prstGeom>
              <a:blipFill>
                <a:blip r:embed="rId11"/>
                <a:stretch>
                  <a:fillRect l="-75000" r="-60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连接符: 曲线 38">
            <a:extLst>
              <a:ext uri="{FF2B5EF4-FFF2-40B4-BE49-F238E27FC236}">
                <a16:creationId xmlns:a16="http://schemas.microsoft.com/office/drawing/2014/main" id="{88D4DF4F-5E07-495A-B5EF-78294D9D734F}"/>
              </a:ext>
            </a:extLst>
          </p:cNvPr>
          <p:cNvCxnSpPr>
            <a:cxnSpLocks/>
            <a:stCxn id="31" idx="1"/>
            <a:endCxn id="33" idx="1"/>
          </p:cNvCxnSpPr>
          <p:nvPr/>
        </p:nvCxnSpPr>
        <p:spPr>
          <a:xfrm rot="10800000" flipH="1" flipV="1">
            <a:off x="6096000" y="2893529"/>
            <a:ext cx="32476" cy="1575741"/>
          </a:xfrm>
          <a:prstGeom prst="curvedConnector3">
            <a:avLst>
              <a:gd name="adj1" fmla="val -70390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本框 41">
            <a:extLst>
              <a:ext uri="{FF2B5EF4-FFF2-40B4-BE49-F238E27FC236}">
                <a16:creationId xmlns:a16="http://schemas.microsoft.com/office/drawing/2014/main" id="{EC23CAE2-B9B7-44E6-8843-AF2AC12D4EE7}"/>
              </a:ext>
            </a:extLst>
          </p:cNvPr>
          <p:cNvSpPr txBox="1"/>
          <p:nvPr/>
        </p:nvSpPr>
        <p:spPr>
          <a:xfrm>
            <a:off x="6128476" y="5305276"/>
            <a:ext cx="931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决策 </a:t>
            </a:r>
            <a:r>
              <a:rPr lang="en-US" altLang="zh-CN" dirty="0">
                <a:latin typeface="华文中宋" panose="02010600040101010101" pitchFamily="2" charset="-122"/>
                <a:ea typeface="华文中宋" panose="02010600040101010101" pitchFamily="2" charset="-122"/>
              </a:rPr>
              <a:t>= 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E54696B4-E0D6-4808-B333-0221630B3FD7}"/>
              </a:ext>
            </a:extLst>
          </p:cNvPr>
          <p:cNvSpPr txBox="1"/>
          <p:nvPr/>
        </p:nvSpPr>
        <p:spPr>
          <a:xfrm>
            <a:off x="6883861" y="5304056"/>
            <a:ext cx="1290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因素</a:t>
            </a:r>
            <a:r>
              <a:rPr lang="en-US" altLang="zh-CN" dirty="0">
                <a:latin typeface="华文中宋" panose="02010600040101010101" pitchFamily="2" charset="-122"/>
                <a:ea typeface="华文中宋" panose="02010600040101010101" pitchFamily="2" charset="-122"/>
              </a:rPr>
              <a:t>+</a:t>
            </a: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权衡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A448F546-6B8D-4F11-8409-646B7A4493C7}"/>
                  </a:ext>
                </a:extLst>
              </p:cNvPr>
              <p:cNvSpPr txBox="1"/>
              <p:nvPr/>
            </p:nvSpPr>
            <p:spPr>
              <a:xfrm>
                <a:off x="7887327" y="3616933"/>
                <a:ext cx="83907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1600" i="1">
                          <a:latin typeface="Cambria Math" panose="02040503050406030204" pitchFamily="18" charset="0"/>
                        </a:rPr>
                        <m:t>·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A448F546-6B8D-4F11-8409-646B7A4493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7327" y="3616933"/>
                <a:ext cx="839076" cy="33855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43ED29D6-3F64-4AAB-8F8C-2A3DB7F79968}"/>
              </a:ext>
            </a:extLst>
          </p:cNvPr>
          <p:cNvCxnSpPr>
            <a:cxnSpLocks/>
            <a:endCxn id="2" idx="2"/>
          </p:cNvCxnSpPr>
          <p:nvPr/>
        </p:nvCxnSpPr>
        <p:spPr>
          <a:xfrm flipV="1">
            <a:off x="8306865" y="3955487"/>
            <a:ext cx="0" cy="1938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>
            <a:extLst>
              <a:ext uri="{FF2B5EF4-FFF2-40B4-BE49-F238E27FC236}">
                <a16:creationId xmlns:a16="http://schemas.microsoft.com/office/drawing/2014/main" id="{5068DB91-D2D5-4542-A2A6-26DB56E9A7D7}"/>
              </a:ext>
            </a:extLst>
          </p:cNvPr>
          <p:cNvSpPr txBox="1"/>
          <p:nvPr/>
        </p:nvSpPr>
        <p:spPr>
          <a:xfrm>
            <a:off x="1077952" y="1975932"/>
            <a:ext cx="35012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Invented by </a:t>
            </a:r>
            <a:r>
              <a:rPr lang="en-US" altLang="zh-CN" sz="1600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Frank Rosenblatt in 1957</a:t>
            </a:r>
            <a:r>
              <a:rPr lang="zh-CN" altLang="en-US" sz="1600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F20B40FB-3A6C-476D-A18A-4C691403DBA3}"/>
                  </a:ext>
                </a:extLst>
              </p:cNvPr>
              <p:cNvSpPr txBox="1"/>
              <p:nvPr/>
            </p:nvSpPr>
            <p:spPr>
              <a:xfrm>
                <a:off x="9063809" y="3498884"/>
                <a:ext cx="1657120" cy="5535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[</a:t>
                </a:r>
                <a14:m>
                  <m:oMath xmlns:m="http://schemas.openxmlformats.org/officeDocument/2006/math">
                    <m:m>
                      <m:mPr>
                        <m:mcs>
                          <m:mc>
                            <m:mcPr>
                              <m:count m:val="2"/>
                              <m:mcJc m:val="center"/>
                            </m:mcPr>
                          </m:mc>
                        </m:mcs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mr>
                    </m:m>
                    <m:r>
                      <a:rPr lang="en-US" altLang="zh-CN" i="1">
                        <a:latin typeface="Cambria Math" panose="02040503050406030204" pitchFamily="18" charset="0"/>
                      </a:rPr>
                      <m:t>·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[</m:t>
                    </m:r>
                    <m:m>
                      <m:mPr>
                        <m:mcs>
                          <m:mc>
                            <m:mcPr>
                              <m:count m:val="1"/>
                              <m:mcJc m:val="center"/>
                            </m:mcPr>
                          </m:mc>
                        </m:mcs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mr>
                      <m:mr>
                        <m:e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mr>
                    </m:m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zh-CN" altLang="en-US" dirty="0"/>
              </a:p>
            </p:txBody>
          </p:sp>
        </mc:Choice>
        <mc:Fallback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F20B40FB-3A6C-476D-A18A-4C691403DB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3809" y="3498884"/>
                <a:ext cx="1657120" cy="553549"/>
              </a:xfrm>
              <a:prstGeom prst="rect">
                <a:avLst/>
              </a:prstGeom>
              <a:blipFill>
                <a:blip r:embed="rId13"/>
                <a:stretch>
                  <a:fillRect l="-3309" b="-109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717947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1D85EB7-39A8-4362-9E40-80D3C73875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2800" dirty="0">
                <a:latin typeface="华文中宋" panose="02010600040101010101" pitchFamily="2" charset="-122"/>
                <a:ea typeface="华文中宋" panose="02010600040101010101" pitchFamily="2" charset="-122"/>
              </a:rPr>
              <a:t>背景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1671AA8-E039-4E35-B552-55736C2F59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0793" y="1459966"/>
            <a:ext cx="6810413" cy="4538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57648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“深度学习三巨头”被授予图灵奖">
            <a:extLst>
              <a:ext uri="{FF2B5EF4-FFF2-40B4-BE49-F238E27FC236}">
                <a16:creationId xmlns:a16="http://schemas.microsoft.com/office/drawing/2014/main" id="{8D4CA7FB-FA60-4A88-BEF9-8A84B1C85B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0191" y="1359074"/>
            <a:ext cx="6611618" cy="4396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D7F2012B-D4CD-45EA-B72C-2FC9011F0193}"/>
              </a:ext>
            </a:extLst>
          </p:cNvPr>
          <p:cNvSpPr txBox="1"/>
          <p:nvPr/>
        </p:nvSpPr>
        <p:spPr>
          <a:xfrm>
            <a:off x="3250346" y="5756590"/>
            <a:ext cx="20439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Yann </a:t>
            </a:r>
            <a:r>
              <a:rPr lang="en-US" altLang="zh-CN" b="1" dirty="0" err="1"/>
              <a:t>LeCun</a:t>
            </a:r>
            <a:endParaRPr lang="zh-CN" altLang="en-US" b="1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E3866A6-F0B1-4071-9786-DE5302A363BC}"/>
              </a:ext>
            </a:extLst>
          </p:cNvPr>
          <p:cNvSpPr txBox="1"/>
          <p:nvPr/>
        </p:nvSpPr>
        <p:spPr>
          <a:xfrm>
            <a:off x="5294299" y="5756590"/>
            <a:ext cx="1720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Geoffrey</a:t>
            </a:r>
            <a:r>
              <a:rPr lang="zh-CN" altLang="en-US" b="1" dirty="0"/>
              <a:t> </a:t>
            </a:r>
            <a:r>
              <a:rPr lang="en-US" altLang="zh-CN" b="1" dirty="0"/>
              <a:t>Hinton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EE4B234-0B50-4497-A43C-F55212CF8261}"/>
              </a:ext>
            </a:extLst>
          </p:cNvPr>
          <p:cNvSpPr txBox="1"/>
          <p:nvPr/>
        </p:nvSpPr>
        <p:spPr>
          <a:xfrm>
            <a:off x="7576457" y="5755341"/>
            <a:ext cx="1571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Yoshua Bengio</a:t>
            </a:r>
            <a:endParaRPr lang="zh-CN" altLang="en-US" b="1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E35ECD8-DC32-4168-B9F8-862E6CFE9923}"/>
              </a:ext>
            </a:extLst>
          </p:cNvPr>
          <p:cNvSpPr txBox="1"/>
          <p:nvPr/>
        </p:nvSpPr>
        <p:spPr>
          <a:xfrm>
            <a:off x="851198" y="758909"/>
            <a:ext cx="38779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深度学习三巨头共获图灵奖</a:t>
            </a:r>
          </a:p>
        </p:txBody>
      </p:sp>
    </p:spTree>
    <p:extLst>
      <p:ext uri="{BB962C8B-B14F-4D97-AF65-F5344CB8AC3E}">
        <p14:creationId xmlns:p14="http://schemas.microsoft.com/office/powerpoint/2010/main" val="237698674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F302AE-E3D6-4FF1-BDA3-7272E776B4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全连接神经网络处理图像数据时的问题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8C5E067-EA5B-40F1-B388-89C72BE868DD}"/>
              </a:ext>
            </a:extLst>
          </p:cNvPr>
          <p:cNvSpPr txBox="1"/>
          <p:nvPr/>
        </p:nvSpPr>
        <p:spPr>
          <a:xfrm>
            <a:off x="838200" y="1690688"/>
            <a:ext cx="5089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对图像移位、缩放和其他形式变化的不敏感：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80D39C2-AD11-4129-949E-82B559804B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540" y="2246939"/>
            <a:ext cx="8252749" cy="3756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94077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14DCEFD0-1F3C-4ECB-B881-E900904348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3565" y="1607844"/>
            <a:ext cx="8284870" cy="4397302"/>
          </a:xfrm>
          <a:prstGeom prst="rect">
            <a:avLst/>
          </a:prstGeom>
        </p:spPr>
      </p:pic>
      <p:sp>
        <p:nvSpPr>
          <p:cNvPr id="6" name="标题 1">
            <a:extLst>
              <a:ext uri="{FF2B5EF4-FFF2-40B4-BE49-F238E27FC236}">
                <a16:creationId xmlns:a16="http://schemas.microsoft.com/office/drawing/2014/main" id="{EE2AE715-92CB-44C0-AC27-4804BE556D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zh-CN" altLang="en-US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全连接神经网络处理图像数据时的问题</a:t>
            </a:r>
          </a:p>
        </p:txBody>
      </p:sp>
    </p:spTree>
    <p:extLst>
      <p:ext uri="{BB962C8B-B14F-4D97-AF65-F5344CB8AC3E}">
        <p14:creationId xmlns:p14="http://schemas.microsoft.com/office/powerpoint/2010/main" val="70526521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93BACAC-F4BC-4B5D-9837-FEC3BFADD1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133370" cy="1325563"/>
          </a:xfrm>
        </p:spPr>
        <p:txBody>
          <a:bodyPr>
            <a:normAutofit/>
          </a:bodyPr>
          <a:lstStyle/>
          <a:p>
            <a:r>
              <a:rPr lang="zh-CN" altLang="en-US" sz="2800" dirty="0">
                <a:latin typeface="华文中宋" panose="02010600040101010101" pitchFamily="2" charset="-122"/>
                <a:ea typeface="华文中宋" panose="02010600040101010101" pitchFamily="2" charset="-122"/>
              </a:rPr>
              <a:t>卷积神经网络的工作原理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ECE6B03-6802-401E-A39A-C77EC4A94C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877" y="1651411"/>
            <a:ext cx="3712411" cy="228403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A60C974-6719-47BB-9A20-5FFE9C4B36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8741" y="4189222"/>
            <a:ext cx="2339669" cy="2659522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26FD654B-DBAE-43C7-875A-17336FF01729}"/>
              </a:ext>
            </a:extLst>
          </p:cNvPr>
          <p:cNvSpPr txBox="1"/>
          <p:nvPr/>
        </p:nvSpPr>
        <p:spPr>
          <a:xfrm>
            <a:off x="5377270" y="5113877"/>
            <a:ext cx="883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卷积核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38BF470-E04B-4D4D-9728-6BC4FA5FB3CD}"/>
              </a:ext>
            </a:extLst>
          </p:cNvPr>
          <p:cNvSpPr txBox="1"/>
          <p:nvPr/>
        </p:nvSpPr>
        <p:spPr>
          <a:xfrm>
            <a:off x="5431058" y="5422234"/>
            <a:ext cx="12271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/>
              <a:t>Kernel/Filter</a:t>
            </a:r>
            <a:endParaRPr lang="zh-CN" altLang="en-US" sz="1600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9D88915-02D5-4B7F-BA42-4608CB0B9E57}"/>
              </a:ext>
            </a:extLst>
          </p:cNvPr>
          <p:cNvSpPr txBox="1"/>
          <p:nvPr/>
        </p:nvSpPr>
        <p:spPr>
          <a:xfrm>
            <a:off x="8415648" y="5114015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感受野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BE62AE2-4EFC-4DEC-BD7A-2F25ED9C8FE4}"/>
              </a:ext>
            </a:extLst>
          </p:cNvPr>
          <p:cNvSpPr txBox="1"/>
          <p:nvPr/>
        </p:nvSpPr>
        <p:spPr>
          <a:xfrm>
            <a:off x="8415648" y="5411035"/>
            <a:ext cx="14445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/>
              <a:t>Receptive Field</a:t>
            </a:r>
            <a:endParaRPr lang="zh-CN" altLang="en-US" sz="1600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0B65D8A2-0B11-407E-94E3-CC853D38FEF7}"/>
              </a:ext>
            </a:extLst>
          </p:cNvPr>
          <p:cNvSpPr txBox="1"/>
          <p:nvPr/>
        </p:nvSpPr>
        <p:spPr>
          <a:xfrm>
            <a:off x="10035346" y="5114015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特征图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0A0C446-6FD3-45FC-92AD-90D4F0C0AD87}"/>
              </a:ext>
            </a:extLst>
          </p:cNvPr>
          <p:cNvSpPr txBox="1"/>
          <p:nvPr/>
        </p:nvSpPr>
        <p:spPr>
          <a:xfrm>
            <a:off x="10041454" y="5402296"/>
            <a:ext cx="12494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/>
              <a:t>Feature Map</a:t>
            </a:r>
            <a:endParaRPr lang="zh-CN" altLang="en-US" sz="1600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B0FF19D8-A4BF-4F04-9B3E-4470CC7A8A01}"/>
              </a:ext>
            </a:extLst>
          </p:cNvPr>
          <p:cNvSpPr txBox="1"/>
          <p:nvPr/>
        </p:nvSpPr>
        <p:spPr>
          <a:xfrm>
            <a:off x="1181196" y="5163447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卷积操作：</a:t>
            </a:r>
          </a:p>
        </p:txBody>
      </p:sp>
      <p:sp>
        <p:nvSpPr>
          <p:cNvPr id="17" name="左大括号 16">
            <a:extLst>
              <a:ext uri="{FF2B5EF4-FFF2-40B4-BE49-F238E27FC236}">
                <a16:creationId xmlns:a16="http://schemas.microsoft.com/office/drawing/2014/main" id="{F401A88E-5B5A-446A-AF12-F90297E5DE1B}"/>
              </a:ext>
            </a:extLst>
          </p:cNvPr>
          <p:cNvSpPr/>
          <p:nvPr/>
        </p:nvSpPr>
        <p:spPr>
          <a:xfrm>
            <a:off x="6711977" y="4678583"/>
            <a:ext cx="407290" cy="1402452"/>
          </a:xfrm>
          <a:prstGeom prst="lef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03B415EC-983A-449C-AAED-B9C5D296CBF8}"/>
              </a:ext>
            </a:extLst>
          </p:cNvPr>
          <p:cNvSpPr txBox="1"/>
          <p:nvPr/>
        </p:nvSpPr>
        <p:spPr>
          <a:xfrm>
            <a:off x="7229750" y="4443502"/>
            <a:ext cx="1199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Kernel Size</a:t>
            </a:r>
            <a:endParaRPr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44CEEDEE-905C-4B74-A2E5-0FD0DE4A7993}"/>
              </a:ext>
            </a:extLst>
          </p:cNvPr>
          <p:cNvSpPr txBox="1"/>
          <p:nvPr/>
        </p:nvSpPr>
        <p:spPr>
          <a:xfrm>
            <a:off x="7204939" y="5163447"/>
            <a:ext cx="936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Padding</a:t>
            </a:r>
            <a:endParaRPr lang="zh-CN" alt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E0A53AED-D5B1-48E1-8971-DF2E362B4761}"/>
              </a:ext>
            </a:extLst>
          </p:cNvPr>
          <p:cNvSpPr txBox="1"/>
          <p:nvPr/>
        </p:nvSpPr>
        <p:spPr>
          <a:xfrm>
            <a:off x="7228449" y="5864673"/>
            <a:ext cx="737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Stride</a:t>
            </a:r>
            <a:endParaRPr lang="zh-CN" altLang="en-US" dirty="0"/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3A7B3571-33DE-4D28-B615-227C3D1A7E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3384" y="1620275"/>
            <a:ext cx="3975205" cy="2256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3231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6DB254FA-D7D9-4CA4-AAE0-21AF923C9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133370" cy="1325563"/>
          </a:xfrm>
        </p:spPr>
        <p:txBody>
          <a:bodyPr>
            <a:normAutofit/>
          </a:bodyPr>
          <a:lstStyle/>
          <a:p>
            <a:r>
              <a:rPr lang="zh-CN" altLang="en-US" sz="2800" dirty="0">
                <a:latin typeface="华文中宋" panose="02010600040101010101" pitchFamily="2" charset="-122"/>
                <a:ea typeface="华文中宋" panose="02010600040101010101" pitchFamily="2" charset="-122"/>
              </a:rPr>
              <a:t>卷积神经网络的工作原理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03C53B5-6F6C-4322-87F1-308E791198A9}"/>
              </a:ext>
            </a:extLst>
          </p:cNvPr>
          <p:cNvSpPr txBox="1"/>
          <p:nvPr/>
        </p:nvSpPr>
        <p:spPr>
          <a:xfrm>
            <a:off x="838200" y="1759644"/>
            <a:ext cx="24929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彩色图像的卷积操作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6645CCB3-6B86-403A-AEF3-1729D3B3C1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7968" y="2343632"/>
            <a:ext cx="7276064" cy="3860768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D064B8A6-96D8-4C0D-9EA7-5B2539381D92}"/>
              </a:ext>
            </a:extLst>
          </p:cNvPr>
          <p:cNvSpPr txBox="1"/>
          <p:nvPr/>
        </p:nvSpPr>
        <p:spPr>
          <a:xfrm>
            <a:off x="9643462" y="6572566"/>
            <a:ext cx="26228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/>
              <a:t>Reference</a:t>
            </a:r>
            <a:r>
              <a:rPr lang="zh-CN" altLang="en-US" sz="1600" dirty="0"/>
              <a:t>：</a:t>
            </a:r>
            <a:r>
              <a:rPr lang="en-US" altLang="zh-CN" sz="1600" dirty="0"/>
              <a:t>CS231n-Stanford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35179914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F29B830C-8236-4BAA-BF18-2B7D10F167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76195"/>
            <a:ext cx="4133370" cy="730184"/>
          </a:xfrm>
        </p:spPr>
        <p:txBody>
          <a:bodyPr>
            <a:normAutofit/>
          </a:bodyPr>
          <a:lstStyle/>
          <a:p>
            <a:r>
              <a:rPr lang="zh-CN" altLang="en-US" sz="2800" dirty="0">
                <a:latin typeface="华文中宋" panose="02010600040101010101" pitchFamily="2" charset="-122"/>
                <a:ea typeface="华文中宋" panose="02010600040101010101" pitchFamily="2" charset="-122"/>
              </a:rPr>
              <a:t>卷积神经网络的工作原理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29A57FD-2246-4DAA-A67E-5CFE501D81BA}"/>
              </a:ext>
            </a:extLst>
          </p:cNvPr>
          <p:cNvSpPr txBox="1"/>
          <p:nvPr/>
        </p:nvSpPr>
        <p:spPr>
          <a:xfrm>
            <a:off x="838200" y="1759644"/>
            <a:ext cx="24929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彩色图像的卷积操作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96E0838-6BB1-45FA-9916-202C12DE6C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1613" y="2583395"/>
            <a:ext cx="7568773" cy="3435018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035F4A77-0E8A-4DC2-96E7-0E9C0D53AEC8}"/>
              </a:ext>
            </a:extLst>
          </p:cNvPr>
          <p:cNvSpPr txBox="1"/>
          <p:nvPr/>
        </p:nvSpPr>
        <p:spPr>
          <a:xfrm>
            <a:off x="9643462" y="6572566"/>
            <a:ext cx="26228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/>
              <a:t>Reference</a:t>
            </a:r>
            <a:r>
              <a:rPr lang="zh-CN" altLang="en-US" sz="1600" dirty="0"/>
              <a:t>：</a:t>
            </a:r>
            <a:r>
              <a:rPr lang="en-US" altLang="zh-CN" sz="1600" dirty="0"/>
              <a:t>CS231n-Stanford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55710071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CD355EE0-65AF-4507-9C6C-EED8DDC1DABD}"/>
              </a:ext>
            </a:extLst>
          </p:cNvPr>
          <p:cNvSpPr txBox="1">
            <a:spLocks/>
          </p:cNvSpPr>
          <p:nvPr/>
        </p:nvSpPr>
        <p:spPr>
          <a:xfrm>
            <a:off x="838200" y="676195"/>
            <a:ext cx="4133370" cy="7301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800">
                <a:latin typeface="华文中宋" panose="02010600040101010101" pitchFamily="2" charset="-122"/>
                <a:ea typeface="华文中宋" panose="02010600040101010101" pitchFamily="2" charset="-122"/>
              </a:rPr>
              <a:t>卷积神经网络的工作原理</a:t>
            </a:r>
            <a:endParaRPr lang="zh-CN" altLang="en-US" sz="28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5EDDDBE-03D8-4A29-9129-3CF079073B02}"/>
              </a:ext>
            </a:extLst>
          </p:cNvPr>
          <p:cNvSpPr txBox="1"/>
          <p:nvPr/>
        </p:nvSpPr>
        <p:spPr>
          <a:xfrm>
            <a:off x="838200" y="1759644"/>
            <a:ext cx="24929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彩色图像的卷积操作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09847C6-0BCF-4985-B366-D112D794BC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7758" y="2545676"/>
            <a:ext cx="9927771" cy="3401437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ECA9775E-4781-4BA7-ACB1-B41E7AD14550}"/>
              </a:ext>
            </a:extLst>
          </p:cNvPr>
          <p:cNvSpPr txBox="1"/>
          <p:nvPr/>
        </p:nvSpPr>
        <p:spPr>
          <a:xfrm>
            <a:off x="9643462" y="6572566"/>
            <a:ext cx="26228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/>
              <a:t>Reference</a:t>
            </a:r>
            <a:r>
              <a:rPr lang="zh-CN" altLang="en-US" sz="1600" dirty="0"/>
              <a:t>：</a:t>
            </a:r>
            <a:r>
              <a:rPr lang="en-US" altLang="zh-CN" sz="1600" dirty="0"/>
              <a:t>CS231n-Stanford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88411788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160B8ADA-7950-40AB-910B-904A8C2F1109}"/>
              </a:ext>
            </a:extLst>
          </p:cNvPr>
          <p:cNvSpPr txBox="1">
            <a:spLocks/>
          </p:cNvSpPr>
          <p:nvPr/>
        </p:nvSpPr>
        <p:spPr>
          <a:xfrm>
            <a:off x="838200" y="676195"/>
            <a:ext cx="4133370" cy="7301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800" dirty="0">
                <a:latin typeface="华文中宋" panose="02010600040101010101" pitchFamily="2" charset="-122"/>
                <a:ea typeface="华文中宋" panose="02010600040101010101" pitchFamily="2" charset="-122"/>
              </a:rPr>
              <a:t>卷积神经网络的工作原理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C6AA8A4-6911-4148-834F-A900060AEA37}"/>
              </a:ext>
            </a:extLst>
          </p:cNvPr>
          <p:cNvSpPr txBox="1"/>
          <p:nvPr/>
        </p:nvSpPr>
        <p:spPr>
          <a:xfrm>
            <a:off x="838200" y="1759644"/>
            <a:ext cx="2236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卷积层参数量总结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B74612B8-C671-45FB-9BC0-4656533251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8631" y="2513019"/>
            <a:ext cx="9044713" cy="3388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73795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3248F968-4121-40DE-AB99-178015E04901}"/>
              </a:ext>
            </a:extLst>
          </p:cNvPr>
          <p:cNvSpPr txBox="1">
            <a:spLocks/>
          </p:cNvSpPr>
          <p:nvPr/>
        </p:nvSpPr>
        <p:spPr>
          <a:xfrm>
            <a:off x="838200" y="676195"/>
            <a:ext cx="4133370" cy="7301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800" dirty="0">
                <a:latin typeface="华文中宋" panose="02010600040101010101" pitchFamily="2" charset="-122"/>
                <a:ea typeface="华文中宋" panose="02010600040101010101" pitchFamily="2" charset="-122"/>
              </a:rPr>
              <a:t>卷积神经网络的工作原理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5E24ADC-F831-46CA-A47B-4443E425A082}"/>
              </a:ext>
            </a:extLst>
          </p:cNvPr>
          <p:cNvSpPr txBox="1"/>
          <p:nvPr/>
        </p:nvSpPr>
        <p:spPr>
          <a:xfrm>
            <a:off x="838200" y="1770220"/>
            <a:ext cx="37421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关于卷积核的一些讨论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A3981BA-689B-496B-9C71-D69D3E84B02B}"/>
              </a:ext>
            </a:extLst>
          </p:cNvPr>
          <p:cNvSpPr txBox="1"/>
          <p:nvPr/>
        </p:nvSpPr>
        <p:spPr>
          <a:xfrm>
            <a:off x="838200" y="2627939"/>
            <a:ext cx="27093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华文中宋" panose="02010600040101010101" pitchFamily="2" charset="-122"/>
                <a:ea typeface="华文中宋" panose="02010600040101010101" pitchFamily="2" charset="-122"/>
              </a:rPr>
              <a:t>1.</a:t>
            </a: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大卷积核 </a:t>
            </a:r>
            <a:r>
              <a:rPr lang="en-US" altLang="zh-CN" dirty="0">
                <a:latin typeface="华文中宋" panose="02010600040101010101" pitchFamily="2" charset="-122"/>
                <a:ea typeface="华文中宋" panose="02010600040101010101" pitchFamily="2" charset="-122"/>
              </a:rPr>
              <a:t>vs.</a:t>
            </a: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 小卷积核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19B89C4-E9D2-415C-8A82-F8907334A643}"/>
              </a:ext>
            </a:extLst>
          </p:cNvPr>
          <p:cNvSpPr txBox="1"/>
          <p:nvPr/>
        </p:nvSpPr>
        <p:spPr>
          <a:xfrm>
            <a:off x="1037344" y="3334391"/>
            <a:ext cx="30966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5 </a:t>
            </a:r>
            <a:r>
              <a:rPr lang="zh-CN" altLang="en-US" dirty="0"/>
              <a:t>* </a:t>
            </a:r>
            <a:r>
              <a:rPr lang="en-US" altLang="zh-CN" dirty="0"/>
              <a:t>5 replace with 2 </a:t>
            </a:r>
            <a:r>
              <a:rPr lang="zh-CN" altLang="en-US" dirty="0"/>
              <a:t>* </a:t>
            </a:r>
            <a:r>
              <a:rPr lang="en-US" altLang="zh-CN" dirty="0"/>
              <a:t>3 </a:t>
            </a:r>
            <a:r>
              <a:rPr lang="zh-CN" altLang="en-US" dirty="0"/>
              <a:t>* </a:t>
            </a:r>
            <a:r>
              <a:rPr lang="en-US" altLang="zh-CN" dirty="0"/>
              <a:t>3</a:t>
            </a:r>
          </a:p>
          <a:p>
            <a:r>
              <a:rPr lang="en-US" altLang="zh-CN" dirty="0"/>
              <a:t>7 </a:t>
            </a:r>
            <a:r>
              <a:rPr lang="zh-CN" altLang="en-US" dirty="0"/>
              <a:t>* </a:t>
            </a:r>
            <a:r>
              <a:rPr lang="en-US" altLang="zh-CN" dirty="0"/>
              <a:t>7 replace with 3 </a:t>
            </a:r>
            <a:r>
              <a:rPr lang="zh-CN" altLang="en-US" dirty="0"/>
              <a:t>* </a:t>
            </a:r>
            <a:r>
              <a:rPr lang="en-US" altLang="zh-CN" dirty="0"/>
              <a:t>3 </a:t>
            </a:r>
            <a:r>
              <a:rPr lang="zh-CN" altLang="en-US" dirty="0"/>
              <a:t>* </a:t>
            </a:r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B0FFAF2-72CA-457D-88B0-1AE882B587BA}"/>
              </a:ext>
            </a:extLst>
          </p:cNvPr>
          <p:cNvSpPr txBox="1"/>
          <p:nvPr/>
        </p:nvSpPr>
        <p:spPr>
          <a:xfrm>
            <a:off x="1037344" y="4203166"/>
            <a:ext cx="2031325" cy="170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小卷积核的优势：</a:t>
            </a:r>
            <a:endParaRPr lang="en-US" altLang="zh-CN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相同的感受野</a:t>
            </a:r>
            <a:endParaRPr lang="en-US" altLang="zh-CN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更少的参数量</a:t>
            </a:r>
            <a:endParaRPr lang="en-US" altLang="zh-CN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更多的非线性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B73478E-36A5-42EE-B6BF-BAA37660E8AB}"/>
              </a:ext>
            </a:extLst>
          </p:cNvPr>
          <p:cNvSpPr txBox="1"/>
          <p:nvPr/>
        </p:nvSpPr>
        <p:spPr>
          <a:xfrm>
            <a:off x="5163671" y="2627939"/>
            <a:ext cx="3171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华文中宋" panose="02010600040101010101" pitchFamily="2" charset="-122"/>
                <a:ea typeface="华文中宋" panose="02010600040101010101" pitchFamily="2" charset="-122"/>
              </a:rPr>
              <a:t>2.</a:t>
            </a: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奇数卷积核 </a:t>
            </a:r>
            <a:r>
              <a:rPr lang="en-US" altLang="zh-CN" dirty="0">
                <a:latin typeface="华文中宋" panose="02010600040101010101" pitchFamily="2" charset="-122"/>
                <a:ea typeface="华文中宋" panose="02010600040101010101" pitchFamily="2" charset="-122"/>
              </a:rPr>
              <a:t>vs. </a:t>
            </a: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偶数卷积核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F29977E9-4276-4D3E-8412-B0DB8844F5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7484" y="3234499"/>
            <a:ext cx="5974496" cy="2833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29525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>
            <a:extLst>
              <a:ext uri="{FF2B5EF4-FFF2-40B4-BE49-F238E27FC236}">
                <a16:creationId xmlns:a16="http://schemas.microsoft.com/office/drawing/2014/main" id="{F9E8CEB4-BDE7-4FB1-A3FB-80263606FB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6620" y="2163119"/>
            <a:ext cx="3172024" cy="1347466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6C922B3A-EDFD-4084-B927-99EFFEF07C33}"/>
              </a:ext>
            </a:extLst>
          </p:cNvPr>
          <p:cNvSpPr txBox="1"/>
          <p:nvPr/>
        </p:nvSpPr>
        <p:spPr>
          <a:xfrm>
            <a:off x="1446620" y="1206145"/>
            <a:ext cx="35702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思源黑体 CN Bold"/>
                <a:ea typeface="华文中宋" panose="02010600040101010101" pitchFamily="2" charset="-122"/>
              </a:rPr>
              <a:t>单个感知器实现的与非门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2" name="表格 22">
                <a:extLst>
                  <a:ext uri="{FF2B5EF4-FFF2-40B4-BE49-F238E27FC236}">
                    <a16:creationId xmlns:a16="http://schemas.microsoft.com/office/drawing/2014/main" id="{3AA658C8-00F8-4967-8AF1-0F12259068E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47880249"/>
                  </p:ext>
                </p:extLst>
              </p:nvPr>
            </p:nvGraphicFramePr>
            <p:xfrm>
              <a:off x="6340557" y="1350124"/>
              <a:ext cx="4465443" cy="19328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88481">
                      <a:extLst>
                        <a:ext uri="{9D8B030D-6E8A-4147-A177-3AD203B41FA5}">
                          <a16:colId xmlns:a16="http://schemas.microsoft.com/office/drawing/2014/main" val="2763049618"/>
                        </a:ext>
                      </a:extLst>
                    </a:gridCol>
                    <a:gridCol w="1488481">
                      <a:extLst>
                        <a:ext uri="{9D8B030D-6E8A-4147-A177-3AD203B41FA5}">
                          <a16:colId xmlns:a16="http://schemas.microsoft.com/office/drawing/2014/main" val="1327519848"/>
                        </a:ext>
                      </a:extLst>
                    </a:gridCol>
                    <a:gridCol w="1488481">
                      <a:extLst>
                        <a:ext uri="{9D8B030D-6E8A-4147-A177-3AD203B41FA5}">
                          <a16:colId xmlns:a16="http://schemas.microsoft.com/office/drawing/2014/main" val="4056391096"/>
                        </a:ext>
                      </a:extLst>
                    </a:gridCol>
                  </a:tblGrid>
                  <a:tr h="38657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altLang="zh-CN" b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altLang="zh-CN" b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1" smtClean="0">
                                    <a:latin typeface="Cambria Math" panose="02040503050406030204" pitchFamily="18" charset="0"/>
                                  </a:rPr>
                                  <m:t>𝒐𝒖𝒕𝒑𝒖𝒕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93749730"/>
                      </a:ext>
                    </a:extLst>
                  </a:tr>
                  <a:tr h="3865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9073941"/>
                      </a:ext>
                    </a:extLst>
                  </a:tr>
                  <a:tr h="3865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12793045"/>
                      </a:ext>
                    </a:extLst>
                  </a:tr>
                  <a:tr h="3865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08153888"/>
                      </a:ext>
                    </a:extLst>
                  </a:tr>
                  <a:tr h="3865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529863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2" name="表格 22">
                <a:extLst>
                  <a:ext uri="{FF2B5EF4-FFF2-40B4-BE49-F238E27FC236}">
                    <a16:creationId xmlns:a16="http://schemas.microsoft.com/office/drawing/2014/main" id="{3AA658C8-00F8-4967-8AF1-0F12259068E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47880249"/>
                  </p:ext>
                </p:extLst>
              </p:nvPr>
            </p:nvGraphicFramePr>
            <p:xfrm>
              <a:off x="6340557" y="1350124"/>
              <a:ext cx="4465443" cy="19328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88481">
                      <a:extLst>
                        <a:ext uri="{9D8B030D-6E8A-4147-A177-3AD203B41FA5}">
                          <a16:colId xmlns:a16="http://schemas.microsoft.com/office/drawing/2014/main" val="2763049618"/>
                        </a:ext>
                      </a:extLst>
                    </a:gridCol>
                    <a:gridCol w="1488481">
                      <a:extLst>
                        <a:ext uri="{9D8B030D-6E8A-4147-A177-3AD203B41FA5}">
                          <a16:colId xmlns:a16="http://schemas.microsoft.com/office/drawing/2014/main" val="1327519848"/>
                        </a:ext>
                      </a:extLst>
                    </a:gridCol>
                    <a:gridCol w="1488481">
                      <a:extLst>
                        <a:ext uri="{9D8B030D-6E8A-4147-A177-3AD203B41FA5}">
                          <a16:colId xmlns:a16="http://schemas.microsoft.com/office/drawing/2014/main" val="4056391096"/>
                        </a:ext>
                      </a:extLst>
                    </a:gridCol>
                  </a:tblGrid>
                  <a:tr h="386576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410" t="-1563" r="-202049" b="-4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100000" t="-1563" r="-101224" b="-4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200820" t="-1563" r="-1639" b="-4156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93749730"/>
                      </a:ext>
                    </a:extLst>
                  </a:tr>
                  <a:tr h="3865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9073941"/>
                      </a:ext>
                    </a:extLst>
                  </a:tr>
                  <a:tr h="3865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12793045"/>
                      </a:ext>
                    </a:extLst>
                  </a:tr>
                  <a:tr h="3865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08153888"/>
                      </a:ext>
                    </a:extLst>
                  </a:tr>
                  <a:tr h="3865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52986338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3" name="直接箭头连接符 2">
            <a:extLst>
              <a:ext uri="{FF2B5EF4-FFF2-40B4-BE49-F238E27FC236}">
                <a16:creationId xmlns:a16="http://schemas.microsoft.com/office/drawing/2014/main" id="{C30978BB-50A1-4646-99B0-422F40AF460B}"/>
              </a:ext>
            </a:extLst>
          </p:cNvPr>
          <p:cNvCxnSpPr>
            <a:cxnSpLocks/>
          </p:cNvCxnSpPr>
          <p:nvPr/>
        </p:nvCxnSpPr>
        <p:spPr>
          <a:xfrm flipV="1">
            <a:off x="2036268" y="3911174"/>
            <a:ext cx="0" cy="176732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25AF4B01-6EC9-43CE-B786-F43D3503B852}"/>
              </a:ext>
            </a:extLst>
          </p:cNvPr>
          <p:cNvCxnSpPr>
            <a:cxnSpLocks/>
          </p:cNvCxnSpPr>
          <p:nvPr/>
        </p:nvCxnSpPr>
        <p:spPr>
          <a:xfrm>
            <a:off x="2036268" y="5670817"/>
            <a:ext cx="181343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流程图: 接点 8">
            <a:extLst>
              <a:ext uri="{FF2B5EF4-FFF2-40B4-BE49-F238E27FC236}">
                <a16:creationId xmlns:a16="http://schemas.microsoft.com/office/drawing/2014/main" id="{80850194-1528-4FD0-A361-69EC14E1E12D}"/>
              </a:ext>
            </a:extLst>
          </p:cNvPr>
          <p:cNvSpPr/>
          <p:nvPr/>
        </p:nvSpPr>
        <p:spPr>
          <a:xfrm>
            <a:off x="1974796" y="4794837"/>
            <a:ext cx="122943" cy="138312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流程图: 接点 12">
            <a:extLst>
              <a:ext uri="{FF2B5EF4-FFF2-40B4-BE49-F238E27FC236}">
                <a16:creationId xmlns:a16="http://schemas.microsoft.com/office/drawing/2014/main" id="{6F0DE778-B034-429D-8F92-9027E62A83D6}"/>
              </a:ext>
            </a:extLst>
          </p:cNvPr>
          <p:cNvSpPr/>
          <p:nvPr/>
        </p:nvSpPr>
        <p:spPr>
          <a:xfrm>
            <a:off x="2789304" y="5609345"/>
            <a:ext cx="122943" cy="138312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流程图: 接点 13">
            <a:extLst>
              <a:ext uri="{FF2B5EF4-FFF2-40B4-BE49-F238E27FC236}">
                <a16:creationId xmlns:a16="http://schemas.microsoft.com/office/drawing/2014/main" id="{00E7DD86-305E-480A-9198-A67C2CC0E7B3}"/>
              </a:ext>
            </a:extLst>
          </p:cNvPr>
          <p:cNvSpPr/>
          <p:nvPr/>
        </p:nvSpPr>
        <p:spPr>
          <a:xfrm>
            <a:off x="1974795" y="5609345"/>
            <a:ext cx="122943" cy="138312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流程图: 接点 14">
            <a:extLst>
              <a:ext uri="{FF2B5EF4-FFF2-40B4-BE49-F238E27FC236}">
                <a16:creationId xmlns:a16="http://schemas.microsoft.com/office/drawing/2014/main" id="{294097DC-8851-4498-AA58-F95BB6024875}"/>
              </a:ext>
            </a:extLst>
          </p:cNvPr>
          <p:cNvSpPr/>
          <p:nvPr/>
        </p:nvSpPr>
        <p:spPr>
          <a:xfrm>
            <a:off x="2789303" y="4794837"/>
            <a:ext cx="122943" cy="138312"/>
          </a:xfrm>
          <a:prstGeom prst="flowChartConnec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DB53A0E9-6313-4997-8D49-D91709D5AE5B}"/>
              </a:ext>
            </a:extLst>
          </p:cNvPr>
          <p:cNvCxnSpPr/>
          <p:nvPr/>
        </p:nvCxnSpPr>
        <p:spPr>
          <a:xfrm>
            <a:off x="1790379" y="4256955"/>
            <a:ext cx="1636699" cy="1613647"/>
          </a:xfrm>
          <a:prstGeom prst="line">
            <a:avLst/>
          </a:prstGeom>
          <a:ln w="9525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642D5512-B832-44E0-9B89-CFBD9676320A}"/>
              </a:ext>
            </a:extLst>
          </p:cNvPr>
          <p:cNvSpPr txBox="1"/>
          <p:nvPr/>
        </p:nvSpPr>
        <p:spPr>
          <a:xfrm>
            <a:off x="1658126" y="4733188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E8257612-4CA7-47D0-856F-38E7260DA6BE}"/>
              </a:ext>
            </a:extLst>
          </p:cNvPr>
          <p:cNvSpPr txBox="1"/>
          <p:nvPr/>
        </p:nvSpPr>
        <p:spPr>
          <a:xfrm>
            <a:off x="2719969" y="5770522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1CCE6143-012A-456A-B84D-DFA10792A532}"/>
              </a:ext>
            </a:extLst>
          </p:cNvPr>
          <p:cNvSpPr txBox="1"/>
          <p:nvPr/>
        </p:nvSpPr>
        <p:spPr>
          <a:xfrm>
            <a:off x="1674589" y="5709238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7A488EDA-CF05-4021-8348-84C2BD6EC5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6107" y="3942562"/>
            <a:ext cx="5058567" cy="1858249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639EC5BD-5076-4A5B-B814-A97742A69423}"/>
              </a:ext>
            </a:extLst>
          </p:cNvPr>
          <p:cNvSpPr txBox="1"/>
          <p:nvPr/>
        </p:nvSpPr>
        <p:spPr>
          <a:xfrm>
            <a:off x="1446620" y="1636576"/>
            <a:ext cx="2927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仅输入为</a:t>
            </a:r>
            <a:r>
              <a:rPr lang="en-US" altLang="zh-CN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bool</a:t>
            </a: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型时</a:t>
            </a:r>
          </a:p>
        </p:txBody>
      </p:sp>
    </p:spTree>
    <p:extLst>
      <p:ext uri="{BB962C8B-B14F-4D97-AF65-F5344CB8AC3E}">
        <p14:creationId xmlns:p14="http://schemas.microsoft.com/office/powerpoint/2010/main" val="94923447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0EC913E6-864B-43C4-93EC-D6501E199D2E}"/>
              </a:ext>
            </a:extLst>
          </p:cNvPr>
          <p:cNvSpPr txBox="1"/>
          <p:nvPr/>
        </p:nvSpPr>
        <p:spPr>
          <a:xfrm>
            <a:off x="1014292" y="914400"/>
            <a:ext cx="2954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关于卷积的一些扩展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6572BCCB-A2EC-44A4-A179-85A120AFE5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3658" y="1968273"/>
            <a:ext cx="7360184" cy="4192419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6861BB95-06FF-4FB0-98F4-9A31A4B99DFE}"/>
              </a:ext>
            </a:extLst>
          </p:cNvPr>
          <p:cNvSpPr txBox="1"/>
          <p:nvPr/>
        </p:nvSpPr>
        <p:spPr>
          <a:xfrm>
            <a:off x="1298601" y="3501814"/>
            <a:ext cx="2247731" cy="16706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dirty="0">
                <a:latin typeface="华文中宋" panose="02010600040101010101" pitchFamily="2" charset="-122"/>
                <a:ea typeface="华文中宋" panose="02010600040101010101" pitchFamily="2" charset="-122"/>
              </a:rPr>
              <a:t>1.</a:t>
            </a: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升维</a:t>
            </a:r>
            <a:r>
              <a:rPr lang="en-US" altLang="zh-CN" dirty="0">
                <a:latin typeface="华文中宋" panose="02010600040101010101" pitchFamily="2" charset="-122"/>
                <a:ea typeface="华文中宋" panose="02010600040101010101" pitchFamily="2" charset="-122"/>
              </a:rPr>
              <a:t>/</a:t>
            </a: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降维</a:t>
            </a:r>
            <a:endParaRPr lang="en-US" altLang="zh-CN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>
              <a:lnSpc>
                <a:spcPct val="200000"/>
              </a:lnSpc>
            </a:pPr>
            <a:r>
              <a:rPr lang="en-US" altLang="zh-CN" dirty="0">
                <a:latin typeface="华文中宋" panose="02010600040101010101" pitchFamily="2" charset="-122"/>
                <a:ea typeface="华文中宋" panose="02010600040101010101" pitchFamily="2" charset="-122"/>
              </a:rPr>
              <a:t>2.</a:t>
            </a: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增加网络的非线性</a:t>
            </a:r>
            <a:endParaRPr lang="en-US" altLang="zh-CN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>
              <a:lnSpc>
                <a:spcPct val="200000"/>
              </a:lnSpc>
            </a:pPr>
            <a:r>
              <a:rPr lang="en-US" altLang="zh-CN" dirty="0">
                <a:latin typeface="华文中宋" panose="02010600040101010101" pitchFamily="2" charset="-122"/>
                <a:ea typeface="华文中宋" panose="02010600040101010101" pitchFamily="2" charset="-122"/>
              </a:rPr>
              <a:t>3.</a:t>
            </a: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减少参数量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8D31455-3948-46A1-96F7-A7D7F1E5CAF8}"/>
              </a:ext>
            </a:extLst>
          </p:cNvPr>
          <p:cNvSpPr txBox="1"/>
          <p:nvPr/>
        </p:nvSpPr>
        <p:spPr>
          <a:xfrm>
            <a:off x="1298601" y="2827724"/>
            <a:ext cx="2061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 x 1 </a:t>
            </a: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卷积的作用：</a:t>
            </a:r>
          </a:p>
        </p:txBody>
      </p:sp>
    </p:spTree>
    <p:extLst>
      <p:ext uri="{BB962C8B-B14F-4D97-AF65-F5344CB8AC3E}">
        <p14:creationId xmlns:p14="http://schemas.microsoft.com/office/powerpoint/2010/main" val="269298600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>
            <a:extLst>
              <a:ext uri="{FF2B5EF4-FFF2-40B4-BE49-F238E27FC236}">
                <a16:creationId xmlns:a16="http://schemas.microsoft.com/office/drawing/2014/main" id="{5FCA5725-9352-4774-987F-EF5ECAAA7D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1694" y="1302938"/>
            <a:ext cx="3504410" cy="4636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3C9020F3-71C4-4CC1-A360-0250BB0604A5}"/>
              </a:ext>
            </a:extLst>
          </p:cNvPr>
          <p:cNvSpPr txBox="1"/>
          <p:nvPr/>
        </p:nvSpPr>
        <p:spPr>
          <a:xfrm>
            <a:off x="1014292" y="914400"/>
            <a:ext cx="2954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关于卷积的一些扩展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1A1E438-A4EC-4692-8322-1917DE2D841C}"/>
              </a:ext>
            </a:extLst>
          </p:cNvPr>
          <p:cNvSpPr txBox="1"/>
          <p:nvPr/>
        </p:nvSpPr>
        <p:spPr>
          <a:xfrm>
            <a:off x="1429230" y="1759643"/>
            <a:ext cx="1980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深度可分离卷积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E59AA6C-4FBF-4CA6-BCBC-1FD1DE4DD86E}"/>
              </a:ext>
            </a:extLst>
          </p:cNvPr>
          <p:cNvSpPr txBox="1"/>
          <p:nvPr/>
        </p:nvSpPr>
        <p:spPr>
          <a:xfrm>
            <a:off x="1483019" y="2159753"/>
            <a:ext cx="3268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Depth-wise sparable convolution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9774470-B722-4F47-ABC9-19125CE709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4609" y="3922700"/>
            <a:ext cx="3962766" cy="2074689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84767631-19F2-473C-8FE4-24A41945512B}"/>
              </a:ext>
            </a:extLst>
          </p:cNvPr>
          <p:cNvSpPr txBox="1"/>
          <p:nvPr/>
        </p:nvSpPr>
        <p:spPr>
          <a:xfrm>
            <a:off x="1429230" y="2559863"/>
            <a:ext cx="2781531" cy="1116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逐通道卷积</a:t>
            </a:r>
            <a:r>
              <a:rPr lang="en-US" altLang="zh-CN" dirty="0">
                <a:latin typeface="华文中宋" panose="02010600040101010101" pitchFamily="2" charset="-122"/>
                <a:ea typeface="华文中宋" panose="02010600040101010101" pitchFamily="2" charset="-122"/>
              </a:rPr>
              <a:t>+</a:t>
            </a: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逐点卷积</a:t>
            </a:r>
            <a:endParaRPr lang="en-US" altLang="zh-CN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更少的参数量和计算量</a:t>
            </a:r>
          </a:p>
        </p:txBody>
      </p:sp>
    </p:spTree>
    <p:extLst>
      <p:ext uri="{BB962C8B-B14F-4D97-AF65-F5344CB8AC3E}">
        <p14:creationId xmlns:p14="http://schemas.microsoft.com/office/powerpoint/2010/main" val="257021162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FE07FF40-31A5-492A-B9FB-54F21C4D8C04}"/>
              </a:ext>
            </a:extLst>
          </p:cNvPr>
          <p:cNvSpPr txBox="1"/>
          <p:nvPr/>
        </p:nvSpPr>
        <p:spPr>
          <a:xfrm>
            <a:off x="1014292" y="914400"/>
            <a:ext cx="2954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关于卷积的一些扩展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4D5D6ED-A5E6-4BB8-8A28-CA2639015A41}"/>
              </a:ext>
            </a:extLst>
          </p:cNvPr>
          <p:cNvSpPr txBox="1"/>
          <p:nvPr/>
        </p:nvSpPr>
        <p:spPr>
          <a:xfrm>
            <a:off x="1088161" y="1959428"/>
            <a:ext cx="23903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膨胀卷积</a:t>
            </a:r>
            <a:r>
              <a:rPr lang="en-US" altLang="zh-CN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/</a:t>
            </a:r>
            <a:r>
              <a:rPr lang="zh-CN" altLang="en-US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空洞卷积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1D2C827-EB1B-48B2-A12D-9F03E0C56777}"/>
              </a:ext>
            </a:extLst>
          </p:cNvPr>
          <p:cNvSpPr txBox="1"/>
          <p:nvPr/>
        </p:nvSpPr>
        <p:spPr>
          <a:xfrm>
            <a:off x="1092334" y="2359538"/>
            <a:ext cx="1370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Dilated conv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D4E1816-28DA-4E58-AAEC-A04BA00F4C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161" y="3511603"/>
            <a:ext cx="2806915" cy="2707430"/>
          </a:xfrm>
          <a:prstGeom prst="rect">
            <a:avLst/>
          </a:prstGeom>
        </p:spPr>
      </p:pic>
      <p:pic>
        <p:nvPicPr>
          <p:cNvPr id="12290" name="Picture 2">
            <a:extLst>
              <a:ext uri="{FF2B5EF4-FFF2-40B4-BE49-F238E27FC236}">
                <a16:creationId xmlns:a16="http://schemas.microsoft.com/office/drawing/2014/main" id="{9FC7620F-2D0E-491F-98CB-DCC8A75027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7165" y="3850301"/>
            <a:ext cx="6858000" cy="2200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EFAF94EE-3321-4E2E-82BC-157421E3EB48}"/>
              </a:ext>
            </a:extLst>
          </p:cNvPr>
          <p:cNvSpPr txBox="1"/>
          <p:nvPr/>
        </p:nvSpPr>
        <p:spPr>
          <a:xfrm>
            <a:off x="4925466" y="1801212"/>
            <a:ext cx="2993768" cy="11165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更大的感受野</a:t>
            </a:r>
            <a:endParaRPr lang="en-US" altLang="zh-CN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栅格效应</a:t>
            </a:r>
            <a:r>
              <a:rPr lang="en-US" altLang="zh-CN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(Gridding Effect</a:t>
            </a:r>
            <a:r>
              <a:rPr lang="en-US" altLang="zh-CN" dirty="0">
                <a:latin typeface="华文中宋" panose="02010600040101010101" pitchFamily="2" charset="-122"/>
                <a:ea typeface="华文中宋" panose="02010600040101010101" pitchFamily="2" charset="-122"/>
              </a:rPr>
              <a:t>)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4320308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9F58504E-5774-4337-AA08-8271EEC3384F}"/>
              </a:ext>
            </a:extLst>
          </p:cNvPr>
          <p:cNvSpPr txBox="1"/>
          <p:nvPr/>
        </p:nvSpPr>
        <p:spPr>
          <a:xfrm>
            <a:off x="1014292" y="914400"/>
            <a:ext cx="2954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关于卷积的一些扩展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3AA0888-98D0-4677-BAF3-5CFA7011EE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4238" y="3162781"/>
            <a:ext cx="4180315" cy="302055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4CA0E3A-EF5B-4F5E-B288-62C8903E2E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863" y="3316315"/>
            <a:ext cx="4667250" cy="2867025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003AA7B2-1BF9-48EF-8B34-E001392A9621}"/>
              </a:ext>
            </a:extLst>
          </p:cNvPr>
          <p:cNvSpPr txBox="1"/>
          <p:nvPr/>
        </p:nvSpPr>
        <p:spPr>
          <a:xfrm>
            <a:off x="1369111" y="2224841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Deformable Conv</a:t>
            </a:r>
            <a:endParaRPr lang="zh-CN" altLang="en-US" dirty="0"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5A2129A-49E6-4C55-A341-44C9C5535357}"/>
              </a:ext>
            </a:extLst>
          </p:cNvPr>
          <p:cNvSpPr txBox="1"/>
          <p:nvPr/>
        </p:nvSpPr>
        <p:spPr>
          <a:xfrm>
            <a:off x="1317315" y="1856007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可变形卷积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97D236E-650D-4FC0-8681-3AD78D17793E}"/>
              </a:ext>
            </a:extLst>
          </p:cNvPr>
          <p:cNvSpPr txBox="1"/>
          <p:nvPr/>
        </p:nvSpPr>
        <p:spPr>
          <a:xfrm>
            <a:off x="3590187" y="1913541"/>
            <a:ext cx="22525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更灵活的感受野</a:t>
            </a:r>
            <a:endParaRPr lang="en-US" altLang="zh-CN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   （空间采样位置）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6A247266-BD14-41BC-A759-79AF5DE979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4920" y="1246798"/>
            <a:ext cx="5051371" cy="1618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34004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06D437A9-633C-4A73-9D8A-94453C7683A2}"/>
              </a:ext>
            </a:extLst>
          </p:cNvPr>
          <p:cNvSpPr txBox="1">
            <a:spLocks/>
          </p:cNvSpPr>
          <p:nvPr/>
        </p:nvSpPr>
        <p:spPr>
          <a:xfrm>
            <a:off x="838200" y="676195"/>
            <a:ext cx="4133370" cy="7301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800" dirty="0">
                <a:latin typeface="华文中宋" panose="02010600040101010101" pitchFamily="2" charset="-122"/>
                <a:ea typeface="华文中宋" panose="02010600040101010101" pitchFamily="2" charset="-122"/>
              </a:rPr>
              <a:t>卷积神经网络的工作原理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663ED56-1F04-4AF5-AFD3-DB8A2A3DA701}"/>
              </a:ext>
            </a:extLst>
          </p:cNvPr>
          <p:cNvSpPr txBox="1"/>
          <p:nvPr/>
        </p:nvSpPr>
        <p:spPr>
          <a:xfrm>
            <a:off x="838200" y="1759644"/>
            <a:ext cx="18774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池化层</a:t>
            </a:r>
            <a:r>
              <a:rPr lang="en-US" altLang="zh-CN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/</a:t>
            </a:r>
            <a:r>
              <a:rPr lang="zh-CN" altLang="en-US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汇合层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E3BBB0C-57EE-4C21-815F-2B78F1A34CD7}"/>
              </a:ext>
            </a:extLst>
          </p:cNvPr>
          <p:cNvSpPr txBox="1"/>
          <p:nvPr/>
        </p:nvSpPr>
        <p:spPr>
          <a:xfrm>
            <a:off x="881032" y="2074689"/>
            <a:ext cx="8958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Pooling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6C253132-0040-447D-B859-A0A2F2B966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032" y="2700016"/>
            <a:ext cx="10553700" cy="3209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99439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6E654D20-E92E-4623-B173-8ACC75856EC6}"/>
              </a:ext>
            </a:extLst>
          </p:cNvPr>
          <p:cNvSpPr txBox="1">
            <a:spLocks/>
          </p:cNvSpPr>
          <p:nvPr/>
        </p:nvSpPr>
        <p:spPr>
          <a:xfrm>
            <a:off x="838200" y="676195"/>
            <a:ext cx="4133370" cy="7301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800" dirty="0">
                <a:latin typeface="华文中宋" panose="02010600040101010101" pitchFamily="2" charset="-122"/>
                <a:ea typeface="华文中宋" panose="02010600040101010101" pitchFamily="2" charset="-122"/>
              </a:rPr>
              <a:t>卷积神经网络的工作原理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48BCF3C-D923-44AF-B0CE-A67FFFA58F44}"/>
              </a:ext>
            </a:extLst>
          </p:cNvPr>
          <p:cNvSpPr txBox="1"/>
          <p:nvPr/>
        </p:nvSpPr>
        <p:spPr>
          <a:xfrm>
            <a:off x="838200" y="1759644"/>
            <a:ext cx="24929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为什么引入池化层？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0B7D9C1-D184-45F5-A673-D3B7FAE6E18A}"/>
              </a:ext>
            </a:extLst>
          </p:cNvPr>
          <p:cNvSpPr txBox="1"/>
          <p:nvPr/>
        </p:nvSpPr>
        <p:spPr>
          <a:xfrm>
            <a:off x="838201" y="2513019"/>
            <a:ext cx="4210210" cy="2778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dirty="0">
                <a:latin typeface="华文中宋" panose="02010600040101010101" pitchFamily="2" charset="-122"/>
                <a:ea typeface="华文中宋" panose="02010600040101010101" pitchFamily="2" charset="-122"/>
              </a:rPr>
              <a:t>1.</a:t>
            </a: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下采样</a:t>
            </a:r>
            <a:r>
              <a:rPr lang="en-US" altLang="zh-CN" dirty="0">
                <a:latin typeface="华文中宋" panose="02010600040101010101" pitchFamily="2" charset="-122"/>
                <a:ea typeface="华文中宋" panose="02010600040101010101" pitchFamily="2" charset="-122"/>
              </a:rPr>
              <a:t>(</a:t>
            </a:r>
            <a:r>
              <a:rPr lang="en-US" altLang="zh-CN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down sampling</a:t>
            </a:r>
            <a:r>
              <a:rPr lang="en-US" altLang="zh-CN" dirty="0">
                <a:latin typeface="华文中宋" panose="02010600040101010101" pitchFamily="2" charset="-122"/>
                <a:ea typeface="华文中宋" panose="02010600040101010101" pitchFamily="2" charset="-122"/>
              </a:rPr>
              <a:t>)</a:t>
            </a:r>
          </a:p>
          <a:p>
            <a:pPr>
              <a:lnSpc>
                <a:spcPct val="200000"/>
              </a:lnSpc>
            </a:pPr>
            <a:r>
              <a:rPr lang="en-US" altLang="zh-CN" dirty="0">
                <a:latin typeface="华文中宋" panose="02010600040101010101" pitchFamily="2" charset="-122"/>
                <a:ea typeface="华文中宋" panose="02010600040101010101" pitchFamily="2" charset="-122"/>
              </a:rPr>
              <a:t>2.</a:t>
            </a: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非线性操作</a:t>
            </a:r>
            <a:endParaRPr lang="en-US" altLang="zh-CN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>
              <a:lnSpc>
                <a:spcPct val="200000"/>
              </a:lnSpc>
            </a:pPr>
            <a:r>
              <a:rPr lang="en-US" altLang="zh-CN" dirty="0">
                <a:latin typeface="华文中宋" panose="02010600040101010101" pitchFamily="2" charset="-122"/>
                <a:ea typeface="华文中宋" panose="02010600040101010101" pitchFamily="2" charset="-122"/>
              </a:rPr>
              <a:t>3.</a:t>
            </a: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更大的感受野</a:t>
            </a:r>
            <a:endParaRPr lang="en-US" altLang="zh-CN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>
              <a:lnSpc>
                <a:spcPct val="200000"/>
              </a:lnSpc>
            </a:pPr>
            <a:r>
              <a:rPr lang="en-US" altLang="zh-CN" dirty="0">
                <a:latin typeface="华文中宋" panose="02010600040101010101" pitchFamily="2" charset="-122"/>
                <a:ea typeface="华文中宋" panose="02010600040101010101" pitchFamily="2" charset="-122"/>
              </a:rPr>
              <a:t>4.</a:t>
            </a: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实现各种不变性</a:t>
            </a:r>
            <a:r>
              <a:rPr lang="en-US" altLang="zh-CN" dirty="0">
                <a:latin typeface="华文中宋" panose="02010600040101010101" pitchFamily="2" charset="-122"/>
                <a:ea typeface="华文中宋" panose="02010600040101010101" pitchFamily="2" charset="-122"/>
              </a:rPr>
              <a:t>:</a:t>
            </a: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关注是否有某种特征而非其具体位置</a:t>
            </a:r>
          </a:p>
        </p:txBody>
      </p:sp>
      <p:pic>
        <p:nvPicPr>
          <p:cNvPr id="6146" name="Picture 2" descr="img">
            <a:extLst>
              <a:ext uri="{FF2B5EF4-FFF2-40B4-BE49-F238E27FC236}">
                <a16:creationId xmlns:a16="http://schemas.microsoft.com/office/drawing/2014/main" id="{770C1CF2-6C34-48EA-BC21-8C5B61F399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4973" y="1959699"/>
            <a:ext cx="4895850" cy="3867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902787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812CF294-2128-44FA-8913-0D09BF048189}"/>
              </a:ext>
            </a:extLst>
          </p:cNvPr>
          <p:cNvSpPr txBox="1">
            <a:spLocks/>
          </p:cNvSpPr>
          <p:nvPr/>
        </p:nvSpPr>
        <p:spPr>
          <a:xfrm>
            <a:off x="838200" y="676195"/>
            <a:ext cx="4133370" cy="7301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800" dirty="0">
                <a:latin typeface="华文中宋" panose="02010600040101010101" pitchFamily="2" charset="-122"/>
                <a:ea typeface="华文中宋" panose="02010600040101010101" pitchFamily="2" charset="-122"/>
              </a:rPr>
              <a:t>卷积神经网络的工作原理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E769A88-07C5-4189-A65D-2EBDE2906B77}"/>
              </a:ext>
            </a:extLst>
          </p:cNvPr>
          <p:cNvSpPr txBox="1"/>
          <p:nvPr/>
        </p:nvSpPr>
        <p:spPr>
          <a:xfrm>
            <a:off x="838200" y="1690148"/>
            <a:ext cx="2236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池化层参数量总结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4DEC563-8056-440F-91AD-922B64A878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8111" y="2774137"/>
            <a:ext cx="9635778" cy="2902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77110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23DE2A6-543C-4AFA-BA9C-FDBCB4CC6002}"/>
              </a:ext>
            </a:extLst>
          </p:cNvPr>
          <p:cNvSpPr txBox="1"/>
          <p:nvPr/>
        </p:nvSpPr>
        <p:spPr>
          <a:xfrm>
            <a:off x="891989" y="1559859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归一化层</a:t>
            </a: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E5B1D5B2-6692-4941-A98C-7F382EC0115E}"/>
              </a:ext>
            </a:extLst>
          </p:cNvPr>
          <p:cNvSpPr txBox="1">
            <a:spLocks/>
          </p:cNvSpPr>
          <p:nvPr/>
        </p:nvSpPr>
        <p:spPr>
          <a:xfrm>
            <a:off x="838200" y="676195"/>
            <a:ext cx="4133370" cy="7301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800" dirty="0">
                <a:latin typeface="华文中宋" panose="02010600040101010101" pitchFamily="2" charset="-122"/>
                <a:ea typeface="华文中宋" panose="02010600040101010101" pitchFamily="2" charset="-122"/>
              </a:rPr>
              <a:t>卷积神经网络的工作原理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73D106B-AED7-4402-A499-C438F0C480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614" y="2389542"/>
            <a:ext cx="2371925" cy="83749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3FB265D-4DBE-41B8-B641-14109C75F3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5725" y="3820724"/>
            <a:ext cx="8360549" cy="236108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57F94452-F328-4316-95B2-8078E47A9E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8299" y="1742633"/>
            <a:ext cx="5143460" cy="1616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993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B139DF96-A032-4EB7-9EDF-683B6D6A0A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139" y="1099445"/>
            <a:ext cx="10962565" cy="5027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59312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20B64CB6-4217-407A-BF49-A3DED86A5494}"/>
              </a:ext>
            </a:extLst>
          </p:cNvPr>
          <p:cNvSpPr txBox="1"/>
          <p:nvPr/>
        </p:nvSpPr>
        <p:spPr>
          <a:xfrm>
            <a:off x="5150245" y="776087"/>
            <a:ext cx="2244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Larger Receptive Field</a:t>
            </a:r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242329E8-FA91-4CFD-A069-A8F406F69F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226" y="1399789"/>
            <a:ext cx="10919012" cy="5024784"/>
          </a:xfrm>
          <a:prstGeom prst="rect">
            <a:avLst/>
          </a:prstGeom>
        </p:spPr>
      </p:pic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E78ECB9A-3A6E-4F46-84B8-77ED7B4BC604}"/>
              </a:ext>
            </a:extLst>
          </p:cNvPr>
          <p:cNvCxnSpPr>
            <a:endCxn id="6" idx="2"/>
          </p:cNvCxnSpPr>
          <p:nvPr/>
        </p:nvCxnSpPr>
        <p:spPr>
          <a:xfrm flipV="1">
            <a:off x="6272732" y="1145419"/>
            <a:ext cx="0" cy="36065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42722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A6AEF3E-FDDA-413A-9B4A-D059A710A74E}"/>
              </a:ext>
            </a:extLst>
          </p:cNvPr>
          <p:cNvSpPr txBox="1"/>
          <p:nvPr/>
        </p:nvSpPr>
        <p:spPr>
          <a:xfrm>
            <a:off x="1242283" y="1107039"/>
            <a:ext cx="35702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感知器解决模式分类问题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F2E40D4-7793-427B-8BC7-D1D9FE37A7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689" y="1893312"/>
            <a:ext cx="5267535" cy="359786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F0A678F3-395F-4368-A62F-62FEA379B9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3425" y="2658051"/>
            <a:ext cx="4682886" cy="2068388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49598C83-E804-42CB-AD0B-27515273C3C1}"/>
              </a:ext>
            </a:extLst>
          </p:cNvPr>
          <p:cNvSpPr txBox="1"/>
          <p:nvPr/>
        </p:nvSpPr>
        <p:spPr>
          <a:xfrm>
            <a:off x="8824868" y="4644969"/>
            <a:ext cx="22365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非线性可分</a:t>
            </a:r>
            <a:r>
              <a:rPr lang="en-US" altLang="zh-CN" sz="16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—</a:t>
            </a:r>
            <a:r>
              <a:rPr lang="zh-CN" altLang="en-US" sz="16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无法收敛</a:t>
            </a:r>
          </a:p>
        </p:txBody>
      </p:sp>
    </p:spTree>
    <p:extLst>
      <p:ext uri="{BB962C8B-B14F-4D97-AF65-F5344CB8AC3E}">
        <p14:creationId xmlns:p14="http://schemas.microsoft.com/office/powerpoint/2010/main" val="151086641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A73E9B-F3E3-400A-A317-666D2F5FF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28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经典卷积神经网络架构</a:t>
            </a:r>
            <a:r>
              <a:rPr lang="en-US" altLang="zh-CN" sz="28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——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ResNet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338" name="Picture 2" descr="preview">
            <a:extLst>
              <a:ext uri="{FF2B5EF4-FFF2-40B4-BE49-F238E27FC236}">
                <a16:creationId xmlns:a16="http://schemas.microsoft.com/office/drawing/2014/main" id="{5B2C61AD-215D-44C4-93E0-49B6404685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9841" y="3813282"/>
            <a:ext cx="5276850" cy="230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 descr="preview">
            <a:extLst>
              <a:ext uri="{FF2B5EF4-FFF2-40B4-BE49-F238E27FC236}">
                <a16:creationId xmlns:a16="http://schemas.microsoft.com/office/drawing/2014/main" id="{B920616B-FE99-475F-B5BC-9D771C2DA2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5541" y="1609286"/>
            <a:ext cx="5391150" cy="1933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0232A998-B332-4065-9F71-17DB7B8AD4B8}"/>
              </a:ext>
            </a:extLst>
          </p:cNvPr>
          <p:cNvSpPr txBox="1"/>
          <p:nvPr/>
        </p:nvSpPr>
        <p:spPr>
          <a:xfrm>
            <a:off x="3433323" y="6492875"/>
            <a:ext cx="957558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Kaiming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He, 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Xiangyu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Zhang, 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Shaoqing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Ren, and Jian Sun, Deep Residual Learning for Image Recognition, CVPR 2016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F0D7A4F-34D4-4819-A942-0809C24223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690688"/>
            <a:ext cx="4357647" cy="1133878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73A1A1B1-438C-4363-8C73-7A489DF028F3}"/>
              </a:ext>
            </a:extLst>
          </p:cNvPr>
          <p:cNvSpPr txBox="1"/>
          <p:nvPr/>
        </p:nvSpPr>
        <p:spPr>
          <a:xfrm>
            <a:off x="975873" y="4331987"/>
            <a:ext cx="3421129" cy="16706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残差链接</a:t>
            </a:r>
            <a:r>
              <a:rPr lang="en-US" altLang="zh-CN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(Residual connection</a:t>
            </a:r>
            <a:r>
              <a:rPr lang="en-US" altLang="zh-CN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ImageNet 2015 </a:t>
            </a: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冠军架构</a:t>
            </a:r>
            <a:endParaRPr lang="en-US" altLang="zh-CN" dirty="0">
              <a:latin typeface="华文中宋" panose="02010600040101010101" pitchFamily="2" charset="-122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解决深度网络的退化问题</a:t>
            </a:r>
          </a:p>
        </p:txBody>
      </p:sp>
      <p:pic>
        <p:nvPicPr>
          <p:cNvPr id="14342" name="Picture 6" descr="preview">
            <a:extLst>
              <a:ext uri="{FF2B5EF4-FFF2-40B4-BE49-F238E27FC236}">
                <a16:creationId xmlns:a16="http://schemas.microsoft.com/office/drawing/2014/main" id="{71591FE6-D7DE-4F1A-B64A-2E138C3FD0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8044" y="3042524"/>
            <a:ext cx="3940388" cy="1289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377429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423A110-6045-4B7A-B2C0-5225104510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zh-CN" altLang="en-US" sz="28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经典卷积神经网络架构</a:t>
            </a:r>
            <a:r>
              <a:rPr lang="en-US" altLang="zh-CN" sz="28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——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GoogLeNet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A9B0AEE-F646-4BD1-8795-E6763033FB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2941" y="1690688"/>
            <a:ext cx="9590595" cy="256558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7EA6BA3-D846-4CE5-A589-0EAD0A9B29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1612" y="3884519"/>
            <a:ext cx="4929473" cy="2565585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B2D0D6F5-433B-4F80-9D20-7A50CF8D020B}"/>
              </a:ext>
            </a:extLst>
          </p:cNvPr>
          <p:cNvSpPr txBox="1"/>
          <p:nvPr/>
        </p:nvSpPr>
        <p:spPr>
          <a:xfrm>
            <a:off x="1659752" y="4598799"/>
            <a:ext cx="3884397" cy="16706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ImageNet 2014 </a:t>
            </a:r>
            <a:r>
              <a:rPr lang="zh-CN" altLang="en-US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冠军</a:t>
            </a:r>
            <a:endParaRPr lang="en-US" altLang="zh-CN" dirty="0"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Inception</a:t>
            </a: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模块：多尺寸卷积再融合</a:t>
            </a:r>
            <a:endParaRPr lang="en-US" altLang="zh-CN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华文中宋" panose="02010600040101010101" pitchFamily="2" charset="-122"/>
                <a:ea typeface="华文中宋" panose="02010600040101010101" pitchFamily="2" charset="-122"/>
              </a:rPr>
              <a:t>1x1</a:t>
            </a: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卷积用于升降维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2F68B70-4E59-4A95-A96B-06EF450D09D3}"/>
              </a:ext>
            </a:extLst>
          </p:cNvPr>
          <p:cNvSpPr txBox="1"/>
          <p:nvPr/>
        </p:nvSpPr>
        <p:spPr>
          <a:xfrm>
            <a:off x="7485768" y="6545739"/>
            <a:ext cx="48061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C. 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Szegedy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et al., Going deeper with convolutions, CVPR 2015 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543460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>
          <a:blip r:embed="rId3">
            <a:lum contras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8775" y="8890"/>
            <a:ext cx="12541250" cy="685800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4">
            <a:clrChange>
              <a:clrFrom>
                <a:srgbClr val="F5FDF2">
                  <a:alpha val="100000"/>
                </a:srgbClr>
              </a:clrFrom>
              <a:clrTo>
                <a:srgbClr val="F5FDF2">
                  <a:alpha val="100000"/>
                  <a:alpha val="0"/>
                </a:srgbClr>
              </a:clrTo>
            </a:clrChange>
            <a:grayscl/>
            <a:lum bright="58000" contrast="-64000"/>
          </a:blip>
          <a:stretch>
            <a:fillRect/>
          </a:stretch>
        </p:blipFill>
        <p:spPr>
          <a:xfrm rot="16200000">
            <a:off x="-3792855" y="819785"/>
            <a:ext cx="6866890" cy="5227320"/>
          </a:xfrm>
          <a:prstGeom prst="ellipse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4">
            <a:clrChange>
              <a:clrFrom>
                <a:srgbClr val="F5FDF2">
                  <a:alpha val="100000"/>
                </a:srgbClr>
              </a:clrFrom>
              <a:clrTo>
                <a:srgbClr val="F5FDF2">
                  <a:alpha val="100000"/>
                  <a:alpha val="0"/>
                </a:srgbClr>
              </a:clrTo>
            </a:clrChange>
            <a:grayscl/>
            <a:lum bright="58000" contrast="-64000"/>
          </a:blip>
          <a:stretch>
            <a:fillRect/>
          </a:stretch>
        </p:blipFill>
        <p:spPr>
          <a:xfrm rot="16200000">
            <a:off x="8758555" y="819785"/>
            <a:ext cx="6866890" cy="5227320"/>
          </a:xfrm>
          <a:prstGeom prst="ellipse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3557428" y="3158138"/>
            <a:ext cx="5360988" cy="645058"/>
            <a:chOff x="3402588" y="2848154"/>
            <a:chExt cx="5361170" cy="868928"/>
          </a:xfrm>
        </p:grpSpPr>
        <p:sp>
          <p:nvSpPr>
            <p:cNvPr id="8" name="文本框 7"/>
            <p:cNvSpPr txBox="1"/>
            <p:nvPr/>
          </p:nvSpPr>
          <p:spPr>
            <a:xfrm>
              <a:off x="3402588" y="2984153"/>
              <a:ext cx="5361170" cy="621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b="1" dirty="0">
                  <a:latin typeface="思源黑体 CN Heavy" panose="020B0A00000000000000"/>
                  <a:ea typeface="思源黑体 CN Heavy" panose="020B0A00000000000000"/>
                </a:rPr>
                <a:t>狼牙算法组第五次培训</a:t>
              </a:r>
            </a:p>
          </p:txBody>
        </p:sp>
        <p:cxnSp>
          <p:nvCxnSpPr>
            <p:cNvPr id="10" name="直接连接符 9"/>
            <p:cNvCxnSpPr/>
            <p:nvPr/>
          </p:nvCxnSpPr>
          <p:spPr>
            <a:xfrm>
              <a:off x="4615322" y="2848154"/>
              <a:ext cx="2935705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/>
          </p:nvCxnSpPr>
          <p:spPr>
            <a:xfrm>
              <a:off x="4615320" y="3717082"/>
              <a:ext cx="2935705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文本框 2"/>
          <p:cNvSpPr txBox="1"/>
          <p:nvPr/>
        </p:nvSpPr>
        <p:spPr>
          <a:xfrm>
            <a:off x="4480936" y="2423986"/>
            <a:ext cx="4161096" cy="80791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defTabSz="685800">
              <a:lnSpc>
                <a:spcPct val="80000"/>
              </a:lnSpc>
            </a:pPr>
            <a:r>
              <a:rPr lang="en-US" altLang="zh-CN" sz="6000" b="1" dirty="0">
                <a:latin typeface="微软雅黑" panose="020B0503020204020204" charset="-122"/>
                <a:ea typeface="思源黑体 CN Heavy" panose="020B0A00000000000000"/>
                <a:cs typeface="+mn-ea"/>
                <a:sym typeface="+mn-lt"/>
              </a:rPr>
              <a:t>THANKS</a:t>
            </a:r>
            <a:endParaRPr lang="zh-CN" altLang="en-US" sz="6000" b="1" dirty="0">
              <a:latin typeface="微软雅黑" panose="020B0503020204020204" charset="-122"/>
              <a:ea typeface="思源黑体 CN Heavy" panose="020B0A00000000000000"/>
              <a:cs typeface="+mn-ea"/>
              <a:sym typeface="+mn-lt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4AF82C-1601-41DF-9FB8-65E5BAE3A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28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神经网络动机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B26FB7C-718F-45D2-85C0-7002CDFBF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2876" y="1690688"/>
            <a:ext cx="5570924" cy="1354311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08832C58-BB6A-46EB-AEE5-DA099BBDFA4D}"/>
              </a:ext>
            </a:extLst>
          </p:cNvPr>
          <p:cNvSpPr txBox="1"/>
          <p:nvPr/>
        </p:nvSpPr>
        <p:spPr>
          <a:xfrm>
            <a:off x="838200" y="2092477"/>
            <a:ext cx="46642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感知器集成：</a:t>
            </a:r>
            <a:endParaRPr lang="en-US" altLang="zh-CN" b="1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足够多的感知器可得到光滑的非线性分类面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17130FA-94DC-47BF-9970-B3B3DB56EA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241301"/>
            <a:ext cx="4259384" cy="2690772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E0AED1A5-2F4E-4210-A712-773A534755A0}"/>
              </a:ext>
            </a:extLst>
          </p:cNvPr>
          <p:cNvSpPr txBox="1"/>
          <p:nvPr/>
        </p:nvSpPr>
        <p:spPr>
          <a:xfrm>
            <a:off x="5732506" y="3526971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集成也能实现逻辑运算：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C3FC1A9A-F347-42D1-AFD6-0ADF69B685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2876" y="4133167"/>
            <a:ext cx="4135331" cy="1914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0668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>
            <a:extLst>
              <a:ext uri="{FF2B5EF4-FFF2-40B4-BE49-F238E27FC236}">
                <a16:creationId xmlns:a16="http://schemas.microsoft.com/office/drawing/2014/main" id="{F82915F4-ED58-4104-91A6-90F2A37CC5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3225448" cy="1325563"/>
          </a:xfrm>
        </p:spPr>
        <p:txBody>
          <a:bodyPr>
            <a:normAutofit/>
          </a:bodyPr>
          <a:lstStyle/>
          <a:p>
            <a:r>
              <a:rPr lang="zh-CN" altLang="en-US" sz="28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神经网络动机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4C7F019-869A-4197-9DCB-62791585C8AB}"/>
              </a:ext>
            </a:extLst>
          </p:cNvPr>
          <p:cNvSpPr txBox="1"/>
          <p:nvPr/>
        </p:nvSpPr>
        <p:spPr>
          <a:xfrm>
            <a:off x="840404" y="1661780"/>
            <a:ext cx="2903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如何实现异或</a:t>
            </a:r>
            <a:r>
              <a:rPr lang="en-US" altLang="zh-CN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(XOR)</a:t>
            </a: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逻辑？</a:t>
            </a:r>
            <a:endParaRPr lang="en-US" altLang="zh-CN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8CE659A-8C27-4432-932E-2B4307E2391F}"/>
              </a:ext>
            </a:extLst>
          </p:cNvPr>
          <p:cNvSpPr txBox="1"/>
          <p:nvPr/>
        </p:nvSpPr>
        <p:spPr>
          <a:xfrm>
            <a:off x="840404" y="2161042"/>
            <a:ext cx="4528804" cy="7356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1.</a:t>
            </a: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非线性变换</a:t>
            </a:r>
            <a:endParaRPr lang="en-US" altLang="zh-CN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2</a:t>
            </a:r>
            <a:r>
              <a:rPr lang="en-US" altLang="zh-CN" dirty="0">
                <a:latin typeface="华文中宋" panose="02010600040101010101" pitchFamily="2" charset="-122"/>
                <a:ea typeface="华文中宋" panose="02010600040101010101" pitchFamily="2" charset="-122"/>
              </a:rPr>
              <a:t>.</a:t>
            </a: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在两层实现的简单逻辑基础上再增加层数</a:t>
            </a:r>
          </a:p>
        </p:txBody>
      </p: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C3EDC836-EF27-4FD2-98B9-586A9AF6EEA8}"/>
              </a:ext>
            </a:extLst>
          </p:cNvPr>
          <p:cNvCxnSpPr>
            <a:cxnSpLocks/>
          </p:cNvCxnSpPr>
          <p:nvPr/>
        </p:nvCxnSpPr>
        <p:spPr>
          <a:xfrm flipV="1">
            <a:off x="8408820" y="1230370"/>
            <a:ext cx="0" cy="176732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D8D5DBA6-735D-42D1-88B4-405D9511E1FE}"/>
              </a:ext>
            </a:extLst>
          </p:cNvPr>
          <p:cNvCxnSpPr>
            <a:cxnSpLocks/>
          </p:cNvCxnSpPr>
          <p:nvPr/>
        </p:nvCxnSpPr>
        <p:spPr>
          <a:xfrm>
            <a:off x="8408820" y="2990013"/>
            <a:ext cx="181343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流程图: 接点 7">
            <a:extLst>
              <a:ext uri="{FF2B5EF4-FFF2-40B4-BE49-F238E27FC236}">
                <a16:creationId xmlns:a16="http://schemas.microsoft.com/office/drawing/2014/main" id="{9ECB025C-51DF-4C40-9246-D8E0B63BEA80}"/>
              </a:ext>
            </a:extLst>
          </p:cNvPr>
          <p:cNvSpPr/>
          <p:nvPr/>
        </p:nvSpPr>
        <p:spPr>
          <a:xfrm>
            <a:off x="8347348" y="2114033"/>
            <a:ext cx="122943" cy="138312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流程图: 接点 8">
            <a:extLst>
              <a:ext uri="{FF2B5EF4-FFF2-40B4-BE49-F238E27FC236}">
                <a16:creationId xmlns:a16="http://schemas.microsoft.com/office/drawing/2014/main" id="{CEA024F3-E2A9-411E-B473-98B59A094893}"/>
              </a:ext>
            </a:extLst>
          </p:cNvPr>
          <p:cNvSpPr/>
          <p:nvPr/>
        </p:nvSpPr>
        <p:spPr>
          <a:xfrm>
            <a:off x="9161856" y="2928541"/>
            <a:ext cx="122943" cy="138312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流程图: 接点 10">
            <a:extLst>
              <a:ext uri="{FF2B5EF4-FFF2-40B4-BE49-F238E27FC236}">
                <a16:creationId xmlns:a16="http://schemas.microsoft.com/office/drawing/2014/main" id="{F8812BE0-18D1-4211-95F2-B4252D45174B}"/>
              </a:ext>
            </a:extLst>
          </p:cNvPr>
          <p:cNvSpPr/>
          <p:nvPr/>
        </p:nvSpPr>
        <p:spPr>
          <a:xfrm>
            <a:off x="9161855" y="2114033"/>
            <a:ext cx="122943" cy="138312"/>
          </a:xfrm>
          <a:prstGeom prst="flowChartConnec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30AED58-4F5B-4E92-AE81-653A33D3D627}"/>
              </a:ext>
            </a:extLst>
          </p:cNvPr>
          <p:cNvSpPr txBox="1"/>
          <p:nvPr/>
        </p:nvSpPr>
        <p:spPr>
          <a:xfrm>
            <a:off x="8030678" y="2052384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996D5DD9-38E4-4D0A-B5D8-F5C78B7CFD32}"/>
              </a:ext>
            </a:extLst>
          </p:cNvPr>
          <p:cNvSpPr txBox="1"/>
          <p:nvPr/>
        </p:nvSpPr>
        <p:spPr>
          <a:xfrm>
            <a:off x="9092521" y="3089718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4CBD438C-6243-41DA-A2DE-77BBA1D635C4}"/>
              </a:ext>
            </a:extLst>
          </p:cNvPr>
          <p:cNvSpPr txBox="1"/>
          <p:nvPr/>
        </p:nvSpPr>
        <p:spPr>
          <a:xfrm>
            <a:off x="8047141" y="3028434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流程图: 接点 15">
            <a:extLst>
              <a:ext uri="{FF2B5EF4-FFF2-40B4-BE49-F238E27FC236}">
                <a16:creationId xmlns:a16="http://schemas.microsoft.com/office/drawing/2014/main" id="{ABAC467C-8E82-4AF6-9CE9-31FCCD5B7D5B}"/>
              </a:ext>
            </a:extLst>
          </p:cNvPr>
          <p:cNvSpPr/>
          <p:nvPr/>
        </p:nvSpPr>
        <p:spPr>
          <a:xfrm>
            <a:off x="8335647" y="2928541"/>
            <a:ext cx="122943" cy="138312"/>
          </a:xfrm>
          <a:prstGeom prst="flowChartConnec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32354EE8-6B51-441B-A09B-E1DB10F0BA67}"/>
                  </a:ext>
                </a:extLst>
              </p:cNvPr>
              <p:cNvSpPr txBox="1"/>
              <p:nvPr/>
            </p:nvSpPr>
            <p:spPr>
              <a:xfrm>
                <a:off x="9988065" y="3059668"/>
                <a:ext cx="46076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32354EE8-6B51-441B-A09B-E1DB10F0BA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8065" y="3059668"/>
                <a:ext cx="460767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CD087629-6529-4D58-A533-49AA0A68A76E}"/>
                  </a:ext>
                </a:extLst>
              </p:cNvPr>
              <p:cNvSpPr txBox="1"/>
              <p:nvPr/>
            </p:nvSpPr>
            <p:spPr>
              <a:xfrm>
                <a:off x="7940094" y="1022422"/>
                <a:ext cx="4660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CD087629-6529-4D58-A533-49AA0A68A7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0094" y="1022422"/>
                <a:ext cx="466090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文本框 19">
            <a:extLst>
              <a:ext uri="{FF2B5EF4-FFF2-40B4-BE49-F238E27FC236}">
                <a16:creationId xmlns:a16="http://schemas.microsoft.com/office/drawing/2014/main" id="{DD577EE6-ADF7-4126-BD5D-D1F294B9B503}"/>
              </a:ext>
            </a:extLst>
          </p:cNvPr>
          <p:cNvSpPr txBox="1"/>
          <p:nvPr/>
        </p:nvSpPr>
        <p:spPr>
          <a:xfrm>
            <a:off x="4421778" y="3429000"/>
            <a:ext cx="31838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MLP: Multi-layer Perceptron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648008AB-277E-46D6-B1BA-C72EB3C8A28B}"/>
              </a:ext>
            </a:extLst>
          </p:cNvPr>
          <p:cNvSpPr txBox="1"/>
          <p:nvPr/>
        </p:nvSpPr>
        <p:spPr>
          <a:xfrm>
            <a:off x="840404" y="3430725"/>
            <a:ext cx="34948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多层感知器</a:t>
            </a:r>
            <a:r>
              <a:rPr lang="en-US" altLang="zh-CN" sz="20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—</a:t>
            </a:r>
            <a:r>
              <a:rPr lang="zh-CN" altLang="en-US" sz="20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基本的神经网络</a:t>
            </a: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8E54FDF5-A510-475E-AC14-4F7097E700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9092" y="4035199"/>
            <a:ext cx="5074628" cy="2344034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6ED76A56-7349-487F-B084-952EE3B906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4230" y="2904536"/>
            <a:ext cx="4372256" cy="330067"/>
          </a:xfrm>
          <a:prstGeom prst="rect">
            <a:avLst/>
          </a:prstGeom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22290F26-6A2D-4BFD-BC9E-18F51E8E8945}"/>
              </a:ext>
            </a:extLst>
          </p:cNvPr>
          <p:cNvSpPr txBox="1"/>
          <p:nvPr/>
        </p:nvSpPr>
        <p:spPr>
          <a:xfrm>
            <a:off x="6838473" y="4904044"/>
            <a:ext cx="40318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u="sng" dirty="0">
                <a:latin typeface="华文中宋" panose="02010600040101010101" pitchFamily="2" charset="-122"/>
                <a:ea typeface="华文中宋" panose="02010600040101010101" pitchFamily="2" charset="-122"/>
              </a:rPr>
              <a:t>感知器→感知器集成→多层感知器</a:t>
            </a:r>
          </a:p>
        </p:txBody>
      </p:sp>
    </p:spTree>
    <p:extLst>
      <p:ext uri="{BB962C8B-B14F-4D97-AF65-F5344CB8AC3E}">
        <p14:creationId xmlns:p14="http://schemas.microsoft.com/office/powerpoint/2010/main" val="33014747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88D4433D-B109-43E7-8A01-8C863F52B6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6868" y="2053591"/>
            <a:ext cx="5802015" cy="3711668"/>
          </a:xfrm>
          <a:prstGeom prst="rect">
            <a:avLst/>
          </a:prstGeom>
        </p:spPr>
      </p:pic>
      <p:sp>
        <p:nvSpPr>
          <p:cNvPr id="6" name="标题 1">
            <a:extLst>
              <a:ext uri="{FF2B5EF4-FFF2-40B4-BE49-F238E27FC236}">
                <a16:creationId xmlns:a16="http://schemas.microsoft.com/office/drawing/2014/main" id="{8BF7C6F8-17F2-4C7F-92E0-029964483E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10907"/>
            <a:ext cx="3902849" cy="710640"/>
          </a:xfrm>
        </p:spPr>
        <p:txBody>
          <a:bodyPr>
            <a:normAutofit/>
          </a:bodyPr>
          <a:lstStyle/>
          <a:p>
            <a:r>
              <a:rPr lang="zh-CN" altLang="en-US" sz="28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全链接前馈神经网络</a:t>
            </a:r>
            <a:endParaRPr lang="zh-CN" altLang="en-US" sz="2800" dirty="0"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E99887DE-11A4-4352-AEF3-1796DB7CE8BC}"/>
              </a:ext>
            </a:extLst>
          </p:cNvPr>
          <p:cNvCxnSpPr>
            <a:cxnSpLocks/>
          </p:cNvCxnSpPr>
          <p:nvPr/>
        </p:nvCxnSpPr>
        <p:spPr>
          <a:xfrm>
            <a:off x="8544350" y="3475585"/>
            <a:ext cx="639981" cy="2799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6006C835-2926-4BA1-843A-6CC8E6CE4A75}"/>
              </a:ext>
            </a:extLst>
          </p:cNvPr>
          <p:cNvCxnSpPr>
            <a:cxnSpLocks/>
          </p:cNvCxnSpPr>
          <p:nvPr/>
        </p:nvCxnSpPr>
        <p:spPr>
          <a:xfrm flipV="1">
            <a:off x="8538380" y="4065999"/>
            <a:ext cx="645951" cy="3095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椭圆 19">
            <a:extLst>
              <a:ext uri="{FF2B5EF4-FFF2-40B4-BE49-F238E27FC236}">
                <a16:creationId xmlns:a16="http://schemas.microsoft.com/office/drawing/2014/main" id="{18362BB3-EB2F-4E4A-8F2E-D8190B1ABD05}"/>
              </a:ext>
            </a:extLst>
          </p:cNvPr>
          <p:cNvSpPr/>
          <p:nvPr/>
        </p:nvSpPr>
        <p:spPr>
          <a:xfrm>
            <a:off x="9159830" y="3633855"/>
            <a:ext cx="512957" cy="525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46A2AA62-6DC0-46CB-B7A4-D45A18051DA5}"/>
              </a:ext>
            </a:extLst>
          </p:cNvPr>
          <p:cNvCxnSpPr>
            <a:cxnSpLocks/>
            <a:stCxn id="20" idx="6"/>
          </p:cNvCxnSpPr>
          <p:nvPr/>
        </p:nvCxnSpPr>
        <p:spPr>
          <a:xfrm>
            <a:off x="9672787" y="3896722"/>
            <a:ext cx="6690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700E6DF6-9E4E-47F5-9AEB-1BBD512CA838}"/>
              </a:ext>
            </a:extLst>
          </p:cNvPr>
          <p:cNvSpPr txBox="1"/>
          <p:nvPr/>
        </p:nvSpPr>
        <p:spPr>
          <a:xfrm>
            <a:off x="10341860" y="3727445"/>
            <a:ext cx="7104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4EF98606-A292-44AF-A82D-73D23A8EC285}"/>
                  </a:ext>
                </a:extLst>
              </p:cNvPr>
              <p:cNvSpPr txBox="1"/>
              <p:nvPr/>
            </p:nvSpPr>
            <p:spPr>
              <a:xfrm>
                <a:off x="8138691" y="3246229"/>
                <a:ext cx="45627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4EF98606-A292-44AF-A82D-73D23A8EC2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8691" y="3246229"/>
                <a:ext cx="456279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39B25395-3110-4DC4-8F1F-7A8B01329246}"/>
                  </a:ext>
                </a:extLst>
              </p:cNvPr>
              <p:cNvSpPr txBox="1"/>
              <p:nvPr/>
            </p:nvSpPr>
            <p:spPr>
              <a:xfrm>
                <a:off x="8138691" y="3713554"/>
                <a:ext cx="46160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39B25395-3110-4DC4-8F1F-7A8B013292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8691" y="3713554"/>
                <a:ext cx="461601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BB04585F-275C-404B-888E-787829FE42C3}"/>
                  </a:ext>
                </a:extLst>
              </p:cNvPr>
              <p:cNvSpPr txBox="1"/>
              <p:nvPr/>
            </p:nvSpPr>
            <p:spPr>
              <a:xfrm>
                <a:off x="9626605" y="3601648"/>
                <a:ext cx="78294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BB04585F-275C-404B-888E-787829FE42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26605" y="3601648"/>
                <a:ext cx="782947" cy="307777"/>
              </a:xfrm>
              <a:prstGeom prst="rect">
                <a:avLst/>
              </a:prstGeom>
              <a:blipFill>
                <a:blip r:embed="rId5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1F1CA5B3-968B-4EC8-9990-4E660C616CD4}"/>
                  </a:ext>
                </a:extLst>
              </p:cNvPr>
              <p:cNvSpPr txBox="1"/>
              <p:nvPr/>
            </p:nvSpPr>
            <p:spPr>
              <a:xfrm>
                <a:off x="8686854" y="3267443"/>
                <a:ext cx="5018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1F1CA5B3-968B-4EC8-9990-4E660C616C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6854" y="3267443"/>
                <a:ext cx="501804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912D4195-D1BB-42E4-9DE7-6CF108783FCC}"/>
                  </a:ext>
                </a:extLst>
              </p:cNvPr>
              <p:cNvSpPr txBox="1"/>
              <p:nvPr/>
            </p:nvSpPr>
            <p:spPr>
              <a:xfrm>
                <a:off x="8771016" y="3639179"/>
                <a:ext cx="4571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912D4195-D1BB-42E4-9DE7-6CF108783F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1016" y="3639179"/>
                <a:ext cx="45719" cy="369332"/>
              </a:xfrm>
              <a:prstGeom prst="rect">
                <a:avLst/>
              </a:prstGeom>
              <a:blipFill>
                <a:blip r:embed="rId7"/>
                <a:stretch>
                  <a:fillRect l="-85714" r="-70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D3270CA0-B07B-4C97-907B-FB163E10E9DD}"/>
              </a:ext>
            </a:extLst>
          </p:cNvPr>
          <p:cNvCxnSpPr>
            <a:stCxn id="20" idx="0"/>
            <a:endCxn id="20" idx="4"/>
          </p:cNvCxnSpPr>
          <p:nvPr/>
        </p:nvCxnSpPr>
        <p:spPr>
          <a:xfrm>
            <a:off x="9416309" y="3633855"/>
            <a:ext cx="0" cy="52573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E468C9BD-E06C-4CAC-840F-E71BF91D6E75}"/>
                  </a:ext>
                </a:extLst>
              </p:cNvPr>
              <p:cNvSpPr txBox="1"/>
              <p:nvPr/>
            </p:nvSpPr>
            <p:spPr>
              <a:xfrm>
                <a:off x="9364910" y="3723524"/>
                <a:ext cx="32938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altLang="zh-CN" sz="1400" b="0" dirty="0"/>
              </a:p>
            </p:txBody>
          </p:sp>
        </mc:Choice>
        <mc:Fallback xmlns="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E468C9BD-E06C-4CAC-840F-E71BF91D6E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4910" y="3723524"/>
                <a:ext cx="329386" cy="307777"/>
              </a:xfrm>
              <a:prstGeom prst="rect">
                <a:avLst/>
              </a:prstGeom>
              <a:blipFill>
                <a:blip r:embed="rId8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6569E3A7-E3FE-4F41-AE26-83CAE0EF55AD}"/>
              </a:ext>
            </a:extLst>
          </p:cNvPr>
          <p:cNvCxnSpPr>
            <a:cxnSpLocks/>
          </p:cNvCxnSpPr>
          <p:nvPr/>
        </p:nvCxnSpPr>
        <p:spPr>
          <a:xfrm>
            <a:off x="8538380" y="3917434"/>
            <a:ext cx="6567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34">
            <a:extLst>
              <a:ext uri="{FF2B5EF4-FFF2-40B4-BE49-F238E27FC236}">
                <a16:creationId xmlns:a16="http://schemas.microsoft.com/office/drawing/2014/main" id="{8D733238-5A71-4D48-A40A-9F7D9D0CF2B6}"/>
              </a:ext>
            </a:extLst>
          </p:cNvPr>
          <p:cNvSpPr txBox="1"/>
          <p:nvPr/>
        </p:nvSpPr>
        <p:spPr>
          <a:xfrm>
            <a:off x="8368912" y="2766520"/>
            <a:ext cx="492443" cy="45781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zh-CN" sz="2000" b="1" dirty="0">
                <a:solidFill>
                  <a:schemeClr val="accent1">
                    <a:lumMod val="75000"/>
                  </a:schemeClr>
                </a:solidFill>
              </a:rPr>
              <a:t>……</a:t>
            </a:r>
            <a:endParaRPr lang="zh-CN" altLang="en-US" sz="2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606655FF-9349-4B12-B179-612595669D75}"/>
              </a:ext>
            </a:extLst>
          </p:cNvPr>
          <p:cNvSpPr txBox="1"/>
          <p:nvPr/>
        </p:nvSpPr>
        <p:spPr>
          <a:xfrm>
            <a:off x="8409244" y="4617669"/>
            <a:ext cx="492443" cy="45781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zh-CN" sz="2000" b="1" dirty="0">
                <a:solidFill>
                  <a:schemeClr val="accent1">
                    <a:lumMod val="75000"/>
                  </a:schemeClr>
                </a:solidFill>
              </a:rPr>
              <a:t>……</a:t>
            </a:r>
            <a:endParaRPr lang="zh-CN" altLang="en-US" sz="2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4DE553A4-F1EE-4424-98AB-C4BD9E0C14F1}"/>
                  </a:ext>
                </a:extLst>
              </p:cNvPr>
              <p:cNvSpPr txBox="1"/>
              <p:nvPr/>
            </p:nvSpPr>
            <p:spPr>
              <a:xfrm>
                <a:off x="8171533" y="4178879"/>
                <a:ext cx="46160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4DE553A4-F1EE-4424-98AB-C4BD9E0C14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1533" y="4178879"/>
                <a:ext cx="461601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BF81BB1E-E9DC-4D58-A757-D587E569EA37}"/>
                  </a:ext>
                </a:extLst>
              </p:cNvPr>
              <p:cNvSpPr txBox="1"/>
              <p:nvPr/>
            </p:nvSpPr>
            <p:spPr>
              <a:xfrm>
                <a:off x="8677204" y="3972409"/>
                <a:ext cx="5071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BF81BB1E-E9DC-4D58-A757-D587E569EA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7204" y="3972409"/>
                <a:ext cx="507127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直接箭头连接符 40">
            <a:extLst>
              <a:ext uri="{FF2B5EF4-FFF2-40B4-BE49-F238E27FC236}">
                <a16:creationId xmlns:a16="http://schemas.microsoft.com/office/drawing/2014/main" id="{7DEED1B1-FAF1-4405-8383-C05D9BB1D48E}"/>
              </a:ext>
            </a:extLst>
          </p:cNvPr>
          <p:cNvCxnSpPr>
            <a:cxnSpLocks/>
            <a:stCxn id="20" idx="5"/>
          </p:cNvCxnSpPr>
          <p:nvPr/>
        </p:nvCxnSpPr>
        <p:spPr>
          <a:xfrm>
            <a:off x="9597666" y="4082597"/>
            <a:ext cx="0" cy="4434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3" name="文本框 42">
            <a:extLst>
              <a:ext uri="{FF2B5EF4-FFF2-40B4-BE49-F238E27FC236}">
                <a16:creationId xmlns:a16="http://schemas.microsoft.com/office/drawing/2014/main" id="{31ECB3BB-20F1-4B0E-8FD9-AAB1432ABEBA}"/>
              </a:ext>
            </a:extLst>
          </p:cNvPr>
          <p:cNvSpPr txBox="1"/>
          <p:nvPr/>
        </p:nvSpPr>
        <p:spPr>
          <a:xfrm>
            <a:off x="8731167" y="4548211"/>
            <a:ext cx="17908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Activation function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7" name="连接符: 曲线 46">
            <a:extLst>
              <a:ext uri="{FF2B5EF4-FFF2-40B4-BE49-F238E27FC236}">
                <a16:creationId xmlns:a16="http://schemas.microsoft.com/office/drawing/2014/main" id="{6F1AEF8D-0320-475B-840D-EA2EE9A359A9}"/>
              </a:ext>
            </a:extLst>
          </p:cNvPr>
          <p:cNvCxnSpPr>
            <a:endCxn id="35" idx="0"/>
          </p:cNvCxnSpPr>
          <p:nvPr/>
        </p:nvCxnSpPr>
        <p:spPr>
          <a:xfrm>
            <a:off x="5585606" y="2093656"/>
            <a:ext cx="3029528" cy="672864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文本框 47">
            <a:extLst>
              <a:ext uri="{FF2B5EF4-FFF2-40B4-BE49-F238E27FC236}">
                <a16:creationId xmlns:a16="http://schemas.microsoft.com/office/drawing/2014/main" id="{65E7D108-17C6-48F8-B038-51C8CD3959DF}"/>
              </a:ext>
            </a:extLst>
          </p:cNvPr>
          <p:cNvSpPr txBox="1"/>
          <p:nvPr/>
        </p:nvSpPr>
        <p:spPr>
          <a:xfrm>
            <a:off x="838200" y="1305897"/>
            <a:ext cx="3499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Fully connect Feedforward network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467505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3785</TotalTime>
  <Words>1302</Words>
  <Application>Microsoft Office PowerPoint</Application>
  <PresentationFormat>宽屏</PresentationFormat>
  <Paragraphs>283</Paragraphs>
  <Slides>62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62</vt:i4>
      </vt:variant>
    </vt:vector>
  </HeadingPairs>
  <TitlesOfParts>
    <vt:vector size="74" baseType="lpstr">
      <vt:lpstr>华文中宋</vt:lpstr>
      <vt:lpstr>思源黑体 CN Bold</vt:lpstr>
      <vt:lpstr>思源黑体 CN Heavy</vt:lpstr>
      <vt:lpstr>宋体</vt:lpstr>
      <vt:lpstr>微软雅黑</vt:lpstr>
      <vt:lpstr>Arial</vt:lpstr>
      <vt:lpstr>Calibri</vt:lpstr>
      <vt:lpstr>Calibri Light</vt:lpstr>
      <vt:lpstr>Cambria Math</vt:lpstr>
      <vt:lpstr>Times New Roman</vt:lpstr>
      <vt:lpstr>Wingdings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神经网络动机</vt:lpstr>
      <vt:lpstr>神经网络动机</vt:lpstr>
      <vt:lpstr>全链接前馈神经网络</vt:lpstr>
      <vt:lpstr>PowerPoint 演示文稿</vt:lpstr>
      <vt:lpstr>神经网络学习</vt:lpstr>
      <vt:lpstr>PowerPoint 演示文稿</vt:lpstr>
      <vt:lpstr>PowerPoint 演示文稿</vt:lpstr>
      <vt:lpstr>PowerPoint 演示文稿</vt:lpstr>
      <vt:lpstr>PowerPoint 演示文稿</vt:lpstr>
      <vt:lpstr>梯度下降法</vt:lpstr>
      <vt:lpstr>结合动量特性的梯度下降法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如何解决梯度消失/爆炸？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背景</vt:lpstr>
      <vt:lpstr>背景</vt:lpstr>
      <vt:lpstr>背景</vt:lpstr>
      <vt:lpstr>PowerPoint 演示文稿</vt:lpstr>
      <vt:lpstr>全连接神经网络处理图像数据时的问题</vt:lpstr>
      <vt:lpstr>全连接神经网络处理图像数据时的问题</vt:lpstr>
      <vt:lpstr>卷积神经网络的工作原理</vt:lpstr>
      <vt:lpstr>卷积神经网络的工作原理</vt:lpstr>
      <vt:lpstr>卷积神经网络的工作原理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经典卷积神经网络架构——ResNet</vt:lpstr>
      <vt:lpstr>经典卷积神经网络架构——GoogLeNet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优品PPT</dc:creator>
  <dc:description>http://www.ypppt.com/</dc:description>
  <cp:lastModifiedBy>布 清文</cp:lastModifiedBy>
  <cp:revision>53</cp:revision>
  <dcterms:created xsi:type="dcterms:W3CDTF">2018-09-17T11:33:00Z</dcterms:created>
  <dcterms:modified xsi:type="dcterms:W3CDTF">2021-12-11T12:12:26Z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2052-11.1.0.8236</vt:lpwstr>
  </property>
</Properties>
</file>